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60" r:id="rId2"/>
    <p:sldId id="258" r:id="rId3"/>
    <p:sldId id="257" r:id="rId4"/>
    <p:sldId id="259" r:id="rId5"/>
    <p:sldId id="261" r:id="rId6"/>
    <p:sldId id="262" r:id="rId7"/>
    <p:sldId id="264" r:id="rId8"/>
    <p:sldId id="263" r:id="rId9"/>
    <p:sldId id="265"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26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1"/>
            <a:ext cx="6858000" cy="9147732"/>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649831" y="2963498"/>
            <a:ext cx="4438259" cy="3406644"/>
          </a:xfrm>
        </p:spPr>
        <p:txBody>
          <a:bodyPr anchor="b"/>
          <a:lstStyle>
            <a:lvl1pPr>
              <a:defRPr sz="3600"/>
            </a:lvl1pPr>
          </a:lstStyle>
          <a:p>
            <a:r>
              <a:rPr lang="en-US"/>
              <a:t>Click to edit Master title style</a:t>
            </a:r>
            <a:endParaRPr lang="en-US" dirty="0"/>
          </a:p>
        </p:txBody>
      </p:sp>
      <p:sp>
        <p:nvSpPr>
          <p:cNvPr id="3" name="Subtitle 2"/>
          <p:cNvSpPr>
            <a:spLocks noGrp="1"/>
          </p:cNvSpPr>
          <p:nvPr>
            <p:ph type="subTitle" idx="1"/>
          </p:nvPr>
        </p:nvSpPr>
        <p:spPr bwMode="gray">
          <a:xfrm>
            <a:off x="649831" y="6369840"/>
            <a:ext cx="4438259"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5318778" y="2505092"/>
            <a:ext cx="1320799" cy="171494"/>
          </a:xfrm>
        </p:spPr>
        <p:txBody>
          <a:bodyPr/>
          <a:lstStyle>
            <a:lvl1pPr algn="l">
              <a:defRPr b="0" i="0">
                <a:solidFill>
                  <a:schemeClr val="bg1"/>
                </a:solidFill>
              </a:defRPr>
            </a:lvl1pPr>
          </a:lstStyle>
          <a:p>
            <a:fld id="{1E700B27-DE4C-4B9E-BB11-B9027034A00F}" type="datetimeFigureOut">
              <a:rPr lang="en-US" smtClean="0"/>
              <a:pPr/>
              <a:t>10/29/2017</a:t>
            </a:fld>
            <a:endParaRPr lang="en-US" dirty="0"/>
          </a:p>
        </p:txBody>
      </p:sp>
      <p:sp>
        <p:nvSpPr>
          <p:cNvPr id="5" name="Footer Placeholder 4"/>
          <p:cNvSpPr>
            <a:spLocks noGrp="1"/>
          </p:cNvSpPr>
          <p:nvPr>
            <p:ph type="ftr" sz="quarter" idx="11"/>
          </p:nvPr>
        </p:nvSpPr>
        <p:spPr bwMode="gray">
          <a:xfrm rot="5400000">
            <a:off x="3551385" y="4419236"/>
            <a:ext cx="5146393" cy="171494"/>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25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1"/>
            <a:ext cx="6858000" cy="914773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4" y="6615271"/>
            <a:ext cx="4816502"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1" y="914400"/>
            <a:ext cx="481650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649833" y="7370921"/>
            <a:ext cx="4816502" cy="658283"/>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44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1"/>
            <a:ext cx="6858000" cy="9147732"/>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1236135"/>
            <a:ext cx="4816503" cy="2256960"/>
          </a:xfrm>
        </p:spPr>
        <p:txBody>
          <a:bodyPr anchor="ctr"/>
          <a:lstStyle>
            <a:lvl1pPr>
              <a:defRPr sz="2700"/>
            </a:lvl1pPr>
          </a:lstStyle>
          <a:p>
            <a:r>
              <a:rPr lang="en-US"/>
              <a:t>Click to edit Master title style</a:t>
            </a:r>
            <a:endParaRPr lang="en-US" dirty="0"/>
          </a:p>
        </p:txBody>
      </p:sp>
      <p:sp>
        <p:nvSpPr>
          <p:cNvPr id="13" name="Text Placeholder 3"/>
          <p:cNvSpPr>
            <a:spLocks noGrp="1"/>
          </p:cNvSpPr>
          <p:nvPr>
            <p:ph type="body" sz="half" idx="2"/>
          </p:nvPr>
        </p:nvSpPr>
        <p:spPr>
          <a:xfrm>
            <a:off x="649830" y="4650698"/>
            <a:ext cx="4816504" cy="3382477"/>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862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1"/>
            <a:ext cx="6858000" cy="9147732"/>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5275066" y="3864865"/>
            <a:ext cx="495413"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000" dirty="0"/>
              <a:t>”</a:t>
            </a:r>
          </a:p>
        </p:txBody>
      </p:sp>
      <p:sp>
        <p:nvSpPr>
          <p:cNvPr id="11" name="TextBox 10"/>
          <p:cNvSpPr txBox="1"/>
          <p:nvPr/>
        </p:nvSpPr>
        <p:spPr bwMode="gray">
          <a:xfrm>
            <a:off x="488763" y="786357"/>
            <a:ext cx="451193"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000" dirty="0"/>
              <a:t>“</a:t>
            </a:r>
          </a:p>
        </p:txBody>
      </p:sp>
      <p:sp>
        <p:nvSpPr>
          <p:cNvPr id="2" name="Title 1"/>
          <p:cNvSpPr>
            <a:spLocks noGrp="1"/>
          </p:cNvSpPr>
          <p:nvPr>
            <p:ph type="title"/>
          </p:nvPr>
        </p:nvSpPr>
        <p:spPr>
          <a:xfrm>
            <a:off x="846044" y="1204562"/>
            <a:ext cx="4620289" cy="3860877"/>
          </a:xfrm>
        </p:spPr>
        <p:txBody>
          <a:bodyPr/>
          <a:lstStyle>
            <a:lvl1pPr>
              <a:defRPr sz="27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040459" y="5079038"/>
            <a:ext cx="4234607" cy="444151"/>
          </a:xfrm>
        </p:spPr>
        <p:txBody>
          <a:bodyPr>
            <a:normAutofit/>
          </a:bodyPr>
          <a:lstStyle>
            <a:lvl1pPr marL="0" indent="0">
              <a:buNone/>
              <a:defRPr lang="en-US" sz="1050" b="0" i="0" kern="1200" cap="small" dirty="0">
                <a:solidFill>
                  <a:schemeClr val="accent1"/>
                </a:solidFill>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6" name="Text Placeholder 3"/>
          <p:cNvSpPr>
            <a:spLocks noGrp="1"/>
          </p:cNvSpPr>
          <p:nvPr>
            <p:ph type="body" sz="half" idx="2"/>
          </p:nvPr>
        </p:nvSpPr>
        <p:spPr>
          <a:xfrm>
            <a:off x="649830" y="6667754"/>
            <a:ext cx="4816504" cy="136542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77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1"/>
            <a:ext cx="6858000" cy="9147732"/>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2743200"/>
            <a:ext cx="4816503" cy="2794000"/>
          </a:xfrm>
        </p:spPr>
        <p:txBody>
          <a:bodyPr anchor="b"/>
          <a:lstStyle>
            <a:lvl1pPr algn="l">
              <a:defRPr sz="2700" b="0" cap="none"/>
            </a:lvl1pPr>
          </a:lstStyle>
          <a:p>
            <a:r>
              <a:rPr lang="en-US"/>
              <a:t>Click to edit Master title style</a:t>
            </a:r>
            <a:endParaRPr lang="en-US" dirty="0"/>
          </a:p>
        </p:txBody>
      </p:sp>
      <p:sp>
        <p:nvSpPr>
          <p:cNvPr id="3" name="Text Placeholder 2"/>
          <p:cNvSpPr>
            <a:spLocks noGrp="1"/>
          </p:cNvSpPr>
          <p:nvPr>
            <p:ph type="body" idx="1"/>
          </p:nvPr>
        </p:nvSpPr>
        <p:spPr>
          <a:xfrm>
            <a:off x="649831" y="6699878"/>
            <a:ext cx="4816503" cy="1326521"/>
          </a:xfrm>
        </p:spPr>
        <p:txBody>
          <a:bodyPr anchor="t">
            <a:normAutofit/>
          </a:bodyPr>
          <a:lstStyle>
            <a:lvl1pPr marL="0" indent="0" algn="l">
              <a:buNone/>
              <a:defRPr sz="135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533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49831" y="1229740"/>
            <a:ext cx="4817694" cy="952880"/>
          </a:xfrm>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49831" y="3318933"/>
            <a:ext cx="1735075"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2" name="Text Placeholder 3"/>
          <p:cNvSpPr>
            <a:spLocks noGrp="1"/>
          </p:cNvSpPr>
          <p:nvPr>
            <p:ph type="body" sz="half" idx="15"/>
          </p:nvPr>
        </p:nvSpPr>
        <p:spPr>
          <a:xfrm>
            <a:off x="649830" y="4196220"/>
            <a:ext cx="1735074" cy="383695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556354" y="3318933"/>
            <a:ext cx="1745063"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Text Placeholder 3"/>
          <p:cNvSpPr>
            <a:spLocks noGrp="1"/>
          </p:cNvSpPr>
          <p:nvPr>
            <p:ph type="body" sz="half" idx="16"/>
          </p:nvPr>
        </p:nvSpPr>
        <p:spPr>
          <a:xfrm>
            <a:off x="2556354" y="4196220"/>
            <a:ext cx="1745062" cy="382650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472865" y="3318935"/>
            <a:ext cx="1735305"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4" name="Text Placeholder 3"/>
          <p:cNvSpPr>
            <a:spLocks noGrp="1"/>
          </p:cNvSpPr>
          <p:nvPr>
            <p:ph type="body" sz="half" idx="17"/>
          </p:nvPr>
        </p:nvSpPr>
        <p:spPr>
          <a:xfrm>
            <a:off x="4472866" y="4196219"/>
            <a:ext cx="1735305" cy="385115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470898"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387141"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40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649831" y="1236135"/>
            <a:ext cx="4817694" cy="946485"/>
          </a:xfrm>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61096" y="5573460"/>
            <a:ext cx="1724282"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759557" y="3314962"/>
            <a:ext cx="1516092" cy="19337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0" name="Text Placeholder 3"/>
          <p:cNvSpPr>
            <a:spLocks noGrp="1"/>
          </p:cNvSpPr>
          <p:nvPr>
            <p:ph type="body" sz="half" idx="21"/>
          </p:nvPr>
        </p:nvSpPr>
        <p:spPr>
          <a:xfrm>
            <a:off x="661096" y="6450078"/>
            <a:ext cx="1723808" cy="158309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553238" y="5572795"/>
            <a:ext cx="1738343"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16"/>
          </p:nvPr>
        </p:nvSpPr>
        <p:spPr>
          <a:xfrm>
            <a:off x="2662966" y="3345938"/>
            <a:ext cx="1518887" cy="190278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553239" y="6450078"/>
            <a:ext cx="1748177" cy="158309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472866" y="5572793"/>
            <a:ext cx="1724619"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17"/>
          </p:nvPr>
        </p:nvSpPr>
        <p:spPr>
          <a:xfrm>
            <a:off x="4578710" y="3345938"/>
            <a:ext cx="1514129" cy="190278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4472866" y="6450078"/>
            <a:ext cx="1724619" cy="158309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1" name="Straight Connector 20"/>
          <p:cNvCxnSpPr/>
          <p:nvPr/>
        </p:nvCxnSpPr>
        <p:spPr>
          <a:xfrm>
            <a:off x="2467514"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7141"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36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553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1"/>
            <a:ext cx="6858000" cy="9147732"/>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4626728" y="1930399"/>
            <a:ext cx="808010" cy="6095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49830" y="1930399"/>
            <a:ext cx="3312926"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681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Slide Number Placeholder 5"/>
          <p:cNvSpPr>
            <a:spLocks noGrp="1"/>
          </p:cNvSpPr>
          <p:nvPr>
            <p:ph type="sldNum" sz="quarter" idx="4"/>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3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1"/>
            <a:ext cx="6858000" cy="914773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3010118"/>
            <a:ext cx="2326324" cy="4027124"/>
          </a:xfrm>
        </p:spPr>
        <p:txBody>
          <a:bodyPr anchor="ct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3839446" y="3010117"/>
            <a:ext cx="2290990" cy="4027124"/>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5803529" y="1014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40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649830" y="3318932"/>
            <a:ext cx="2727735" cy="470747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0435" y="3318933"/>
            <a:ext cx="2727736" cy="470746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49830" y="3325731"/>
            <a:ext cx="2727735" cy="101238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49830" y="4338118"/>
            <a:ext cx="2727736" cy="36882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0436" y="3318933"/>
            <a:ext cx="2727734" cy="101238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80436" y="4331321"/>
            <a:ext cx="2727735" cy="369508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51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10/29/2017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5758962" y="394307"/>
            <a:ext cx="593481" cy="1023583"/>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97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10/29/2017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97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1"/>
            <a:ext cx="6858000" cy="914773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0" y="1930400"/>
            <a:ext cx="2034442" cy="1994117"/>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26695" y="1921576"/>
            <a:ext cx="2724638" cy="6096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649830" y="4115794"/>
            <a:ext cx="2034442" cy="3917381"/>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17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1"/>
            <a:ext cx="6858000" cy="914773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38693" y="1786667"/>
            <a:ext cx="2251454" cy="215493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42182" y="1761067"/>
            <a:ext cx="2093327" cy="56218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638693" y="4114800"/>
            <a:ext cx="2251454" cy="3268133"/>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5824821" y="394307"/>
            <a:ext cx="471610" cy="1023583"/>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255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1"/>
            <a:ext cx="6858000" cy="9147732"/>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649830" y="1236133"/>
            <a:ext cx="4757402" cy="94648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49831" y="3318933"/>
            <a:ext cx="4757401" cy="470746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4729" y="8487333"/>
            <a:ext cx="742949" cy="304879"/>
          </a:xfrm>
          <a:prstGeom prst="rect">
            <a:avLst/>
          </a:prstGeom>
        </p:spPr>
        <p:txBody>
          <a:bodyPr vert="horz" lIns="91440" tIns="45720" rIns="91440" bIns="45720" rtlCol="0" anchor="b"/>
          <a:lstStyle>
            <a:lvl1pPr algn="r">
              <a:defRPr sz="675" b="1" i="0">
                <a:solidFill>
                  <a:schemeClr val="accent1"/>
                </a:solidFill>
                <a:latin typeface="+mn-lt"/>
              </a:defRPr>
            </a:lvl1pPr>
          </a:lstStyle>
          <a:p>
            <a:fld id="{7E0D914D-B099-4142-A885-11F276715148}" type="datetimeFigureOut">
              <a:rPr lang="en-US" smtClean="0"/>
              <a:t>10/29/2017</a:t>
            </a:fld>
            <a:endParaRPr lang="en-US" dirty="0"/>
          </a:p>
        </p:txBody>
      </p:sp>
      <p:sp>
        <p:nvSpPr>
          <p:cNvPr id="5" name="Footer Placeholder 4"/>
          <p:cNvSpPr>
            <a:spLocks noGrp="1"/>
          </p:cNvSpPr>
          <p:nvPr>
            <p:ph type="ftr" sz="quarter" idx="3"/>
          </p:nvPr>
        </p:nvSpPr>
        <p:spPr>
          <a:xfrm>
            <a:off x="443133" y="8487331"/>
            <a:ext cx="2894846" cy="304880"/>
          </a:xfrm>
          <a:prstGeom prst="rect">
            <a:avLst/>
          </a:prstGeom>
        </p:spPr>
        <p:txBody>
          <a:bodyPr vert="horz" lIns="91440" tIns="45720" rIns="91440" bIns="45720" rtlCol="0" anchor="b"/>
          <a:lstStyle>
            <a:lvl1pPr algn="l">
              <a:defRPr sz="675" b="1" i="0">
                <a:solidFill>
                  <a:schemeClr val="accent1"/>
                </a:solidFill>
              </a:defRPr>
            </a:lvl1pPr>
          </a:lstStyle>
          <a:p>
            <a:r>
              <a:rPr lang="en-US"/>
              <a:t>
              </a:t>
            </a:r>
            <a:endParaRPr lang="en-US" dirty="0"/>
          </a:p>
        </p:txBody>
      </p:sp>
      <p:sp>
        <p:nvSpPr>
          <p:cNvPr id="22" name="Rectangle 21"/>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5758962" y="394307"/>
            <a:ext cx="593481" cy="1023583"/>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5639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3429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mykelcolemanstudios.com/" TargetMode="External"/><Relationship Id="rId2" Type="http://schemas.openxmlformats.org/officeDocument/2006/relationships/hyperlink" Target="https://youtu.be/Es28eJkZ3k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mykelcolemanstudios@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Es28eJkZ3ko" TargetMode="External"/><Relationship Id="rId4" Type="http://schemas.openxmlformats.org/officeDocument/2006/relationships/hyperlink" Target="https://mykelcolemanstudios.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mailto:sparkseg@gmail.com" TargetMode="External"/><Relationship Id="rId2" Type="http://schemas.openxmlformats.org/officeDocument/2006/relationships/hyperlink" Target="mailto:mykelcolemanstudios@gmail.com"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cboydhkr@yahoo.com" TargetMode="External"/><Relationship Id="rId4" Type="http://schemas.openxmlformats.org/officeDocument/2006/relationships/hyperlink" Target="mailto:plindsey07@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7C2341-B42D-4158-8D55-3BC3DC7B9F73}"/>
              </a:ext>
            </a:extLst>
          </p:cNvPr>
          <p:cNvPicPr>
            <a:picLocks noChangeAspect="1"/>
          </p:cNvPicPr>
          <p:nvPr/>
        </p:nvPicPr>
        <p:blipFill>
          <a:blip r:embed="rId2"/>
          <a:stretch>
            <a:fillRect/>
          </a:stretch>
        </p:blipFill>
        <p:spPr>
          <a:xfrm>
            <a:off x="386443" y="1316266"/>
            <a:ext cx="1435100" cy="887969"/>
          </a:xfrm>
          <a:prstGeom prst="rect">
            <a:avLst/>
          </a:prstGeom>
        </p:spPr>
      </p:pic>
      <p:sp>
        <p:nvSpPr>
          <p:cNvPr id="4" name="Rectangle 3">
            <a:extLst>
              <a:ext uri="{FF2B5EF4-FFF2-40B4-BE49-F238E27FC236}">
                <a16:creationId xmlns:a16="http://schemas.microsoft.com/office/drawing/2014/main" id="{87D2AF6E-291D-49EB-B84D-D6A8D218342B}"/>
              </a:ext>
            </a:extLst>
          </p:cNvPr>
          <p:cNvSpPr/>
          <p:nvPr/>
        </p:nvSpPr>
        <p:spPr>
          <a:xfrm>
            <a:off x="386443" y="2803803"/>
            <a:ext cx="6079672" cy="5632311"/>
          </a:xfrm>
          <a:prstGeom prst="rect">
            <a:avLst/>
          </a:prstGeom>
        </p:spPr>
        <p:txBody>
          <a:bodyPr wrap="square">
            <a:spAutoFit/>
          </a:bodyPr>
          <a:lstStyle/>
          <a:p>
            <a:r>
              <a:rPr lang="en-US" sz="1200" dirty="0">
                <a:latin typeface="Times New Roman" panose="02020603050405020304" pitchFamily="18" charset="0"/>
              </a:rPr>
              <a:t>October 26, 2017</a:t>
            </a:r>
          </a:p>
          <a:p>
            <a:endParaRPr lang="en" sz="1200" dirty="0">
              <a:latin typeface="Times New Roman" panose="02020603050405020304" pitchFamily="18" charset="0"/>
            </a:endParaRPr>
          </a:p>
          <a:p>
            <a:r>
              <a:rPr lang="en-US" sz="1200" dirty="0">
                <a:latin typeface="Times New Roman" panose="02020603050405020304" pitchFamily="18" charset="0"/>
              </a:rPr>
              <a:t>Dear Sponsor,</a:t>
            </a:r>
          </a:p>
          <a:p>
            <a:endParaRPr lang="en" sz="1200" dirty="0">
              <a:latin typeface="Times New Roman" panose="02020603050405020304" pitchFamily="18" charset="0"/>
            </a:endParaRPr>
          </a:p>
          <a:p>
            <a:r>
              <a:rPr lang="en-US" sz="1200" dirty="0">
                <a:latin typeface="Times New Roman" panose="02020603050405020304" pitchFamily="18" charset="0"/>
              </a:rPr>
              <a:t>Mykel Coleman Studios (MCS) is performing a play entitled </a:t>
            </a:r>
            <a:r>
              <a:rPr lang="en-US" sz="1200" b="1" i="1" dirty="0">
                <a:latin typeface="Times New Roman" panose="02020603050405020304" pitchFamily="18" charset="0"/>
              </a:rPr>
              <a:t>“You Better Not Tell” </a:t>
            </a:r>
            <a:r>
              <a:rPr lang="en-US" sz="1200" i="1" dirty="0">
                <a:latin typeface="Times New Roman" panose="02020603050405020304" pitchFamily="18" charset="0"/>
              </a:rPr>
              <a:t>in support of a non-profit organization named Helping Kids to Recover, Inc. </a:t>
            </a:r>
            <a:r>
              <a:rPr lang="en-US" sz="1200" b="1" i="1" dirty="0">
                <a:latin typeface="Times New Roman" panose="02020603050405020304" pitchFamily="18" charset="0"/>
              </a:rPr>
              <a:t>“You Better Not Tell” </a:t>
            </a:r>
            <a:r>
              <a:rPr lang="en-US" sz="1200" dirty="0">
                <a:latin typeface="Times New Roman" panose="02020603050405020304" pitchFamily="18" charset="0"/>
              </a:rPr>
              <a:t>is a compelling play based on a true story that brings awareness to the growing problem of molestation, abuse and mental illness.  </a:t>
            </a:r>
            <a:r>
              <a:rPr lang="en-US" sz="1200" i="1" dirty="0">
                <a:latin typeface="Times New Roman" panose="02020603050405020304" pitchFamily="18" charset="0"/>
              </a:rPr>
              <a:t>The proceeds will go to Helping Kids to Recover, Inc. to continue counseling services.</a:t>
            </a:r>
            <a:endParaRPr lang="en-US" sz="1200" dirty="0">
              <a:latin typeface="Times New Roman" panose="02020603050405020304" pitchFamily="18" charset="0"/>
            </a:endParaRPr>
          </a:p>
          <a:p>
            <a:r>
              <a:rPr lang="en-US" sz="1200" dirty="0">
                <a:latin typeface="Times New Roman" panose="02020603050405020304" pitchFamily="18" charset="0"/>
              </a:rPr>
              <a:t>According to the Justice Department, there are approximately four million pedophiles in the United States.  It is difficult, however, to accurately assess the number of child molesters because many child molesters are not apprehended.  The Justice Department reports the alarming statistic that one in four girls and one in seven boys will experience sexual abuse before the age of 18.</a:t>
            </a:r>
          </a:p>
          <a:p>
            <a:r>
              <a:rPr lang="en-US" sz="1200" dirty="0">
                <a:latin typeface="Times New Roman" panose="02020603050405020304" pitchFamily="18" charset="0"/>
              </a:rPr>
              <a:t>The intent of the play is to educate the community on how to identify molestation, report it and avail treatment for the victim (s).  Please join Mykel Coleman Studios and Helping Kids to Recover, Inc. in their efforts in making a difference in the lives of victims and potential victims.  Help us to make a difference in the lives of people who are silent and dealing with these circumstances to help bring awareness, educate and overcome.</a:t>
            </a:r>
          </a:p>
          <a:p>
            <a:r>
              <a:rPr lang="en-US" sz="1200" dirty="0">
                <a:latin typeface="Times New Roman" panose="02020603050405020304" pitchFamily="18" charset="0"/>
              </a:rPr>
              <a:t>Please complete the attached sponsorship form by selecting your level of participation and returning the form with your sponsorship to Mr. Mykel Coleman Studios 13360 Burbank Blvd. Suite # 1 Sherman Oaks, CA 91401. </a:t>
            </a:r>
          </a:p>
          <a:p>
            <a:endParaRPr lang="en-US" sz="1200" dirty="0">
              <a:latin typeface="Times New Roman" panose="02020603050405020304" pitchFamily="18" charset="0"/>
            </a:endParaRPr>
          </a:p>
          <a:p>
            <a:r>
              <a:rPr lang="en-US" sz="1200" dirty="0">
                <a:latin typeface="Times New Roman" panose="02020603050405020304" pitchFamily="18" charset="0"/>
              </a:rPr>
              <a:t>Sincerely,</a:t>
            </a:r>
          </a:p>
          <a:p>
            <a:endParaRPr lang="en" sz="1200" dirty="0">
              <a:latin typeface="Calibri" panose="020F0502020204030204" pitchFamily="34" charset="0"/>
            </a:endParaRPr>
          </a:p>
          <a:p>
            <a:endParaRPr lang="en" sz="1200" b="1" i="1" dirty="0">
              <a:latin typeface="Calibri" panose="020F0502020204030204" pitchFamily="34" charset="0"/>
            </a:endParaRPr>
          </a:p>
          <a:p>
            <a:endParaRPr lang="en-US" sz="1200" b="1" i="1" dirty="0">
              <a:latin typeface="Calibri" panose="020F0502020204030204" pitchFamily="34" charset="0"/>
            </a:endParaRPr>
          </a:p>
          <a:p>
            <a:endParaRPr lang="en-US" sz="1200" b="1" i="1" dirty="0">
              <a:latin typeface="Calibri" panose="020F0502020204030204" pitchFamily="34" charset="0"/>
            </a:endParaRPr>
          </a:p>
          <a:p>
            <a:r>
              <a:rPr lang="en-US" sz="1200" b="1" i="1" dirty="0">
                <a:latin typeface="Calibri" panose="020F0502020204030204" pitchFamily="34" charset="0"/>
              </a:rPr>
              <a:t>Mykel Coleman, President </a:t>
            </a:r>
          </a:p>
          <a:p>
            <a:r>
              <a:rPr lang="en-US" sz="1200" b="1" i="1" dirty="0">
                <a:latin typeface="Calibri" panose="020F0502020204030204" pitchFamily="34" charset="0"/>
              </a:rPr>
              <a:t>Mykel Coleman Studios (MCS)</a:t>
            </a:r>
          </a:p>
        </p:txBody>
      </p:sp>
      <p:pic>
        <p:nvPicPr>
          <p:cNvPr id="5" name="Picture 4">
            <a:extLst>
              <a:ext uri="{FF2B5EF4-FFF2-40B4-BE49-F238E27FC236}">
                <a16:creationId xmlns:a16="http://schemas.microsoft.com/office/drawing/2014/main" id="{98BC5E68-2C38-4284-9BC8-A21783D5B2DB}"/>
              </a:ext>
            </a:extLst>
          </p:cNvPr>
          <p:cNvPicPr>
            <a:picLocks noChangeAspect="1"/>
          </p:cNvPicPr>
          <p:nvPr/>
        </p:nvPicPr>
        <p:blipFill>
          <a:blip r:embed="rId3"/>
          <a:stretch>
            <a:fillRect/>
          </a:stretch>
        </p:blipFill>
        <p:spPr>
          <a:xfrm>
            <a:off x="386443" y="7256208"/>
            <a:ext cx="1825815" cy="707922"/>
          </a:xfrm>
          <a:prstGeom prst="rect">
            <a:avLst/>
          </a:prstGeom>
        </p:spPr>
      </p:pic>
    </p:spTree>
    <p:extLst>
      <p:ext uri="{BB962C8B-B14F-4D97-AF65-F5344CB8AC3E}">
        <p14:creationId xmlns:p14="http://schemas.microsoft.com/office/powerpoint/2010/main" val="33916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4E4B4-C100-444E-A296-BC4FCCE1E689}"/>
              </a:ext>
            </a:extLst>
          </p:cNvPr>
          <p:cNvPicPr>
            <a:picLocks noChangeAspect="1"/>
          </p:cNvPicPr>
          <p:nvPr/>
        </p:nvPicPr>
        <p:blipFill>
          <a:blip r:embed="rId2"/>
          <a:stretch>
            <a:fillRect/>
          </a:stretch>
        </p:blipFill>
        <p:spPr>
          <a:xfrm>
            <a:off x="708958" y="2115763"/>
            <a:ext cx="2613808" cy="3660279"/>
          </a:xfrm>
          <a:prstGeom prst="rect">
            <a:avLst/>
          </a:prstGeom>
        </p:spPr>
      </p:pic>
      <p:pic>
        <p:nvPicPr>
          <p:cNvPr id="15" name="Picture 14">
            <a:extLst>
              <a:ext uri="{FF2B5EF4-FFF2-40B4-BE49-F238E27FC236}">
                <a16:creationId xmlns:a16="http://schemas.microsoft.com/office/drawing/2014/main" id="{596C7A01-4CBD-4788-8D66-216C5D195B79}"/>
              </a:ext>
            </a:extLst>
          </p:cNvPr>
          <p:cNvPicPr>
            <a:picLocks noChangeAspect="1"/>
          </p:cNvPicPr>
          <p:nvPr/>
        </p:nvPicPr>
        <p:blipFill>
          <a:blip r:embed="rId3"/>
          <a:stretch>
            <a:fillRect/>
          </a:stretch>
        </p:blipFill>
        <p:spPr>
          <a:xfrm>
            <a:off x="3499618" y="2110490"/>
            <a:ext cx="2617574" cy="3665552"/>
          </a:xfrm>
          <a:prstGeom prst="rect">
            <a:avLst/>
          </a:prstGeom>
        </p:spPr>
      </p:pic>
      <p:pic>
        <p:nvPicPr>
          <p:cNvPr id="16" name="Picture 15">
            <a:extLst>
              <a:ext uri="{FF2B5EF4-FFF2-40B4-BE49-F238E27FC236}">
                <a16:creationId xmlns:a16="http://schemas.microsoft.com/office/drawing/2014/main" id="{C0B59C47-556E-4A32-8F4C-9FF9FB9D3864}"/>
              </a:ext>
            </a:extLst>
          </p:cNvPr>
          <p:cNvPicPr>
            <a:picLocks noChangeAspect="1"/>
          </p:cNvPicPr>
          <p:nvPr/>
        </p:nvPicPr>
        <p:blipFill>
          <a:blip r:embed="rId4"/>
          <a:stretch>
            <a:fillRect/>
          </a:stretch>
        </p:blipFill>
        <p:spPr>
          <a:xfrm>
            <a:off x="4360078" y="5943601"/>
            <a:ext cx="1909514" cy="2674012"/>
          </a:xfrm>
          <a:prstGeom prst="rect">
            <a:avLst/>
          </a:prstGeom>
        </p:spPr>
      </p:pic>
      <p:pic>
        <p:nvPicPr>
          <p:cNvPr id="17" name="Picture 16">
            <a:extLst>
              <a:ext uri="{FF2B5EF4-FFF2-40B4-BE49-F238E27FC236}">
                <a16:creationId xmlns:a16="http://schemas.microsoft.com/office/drawing/2014/main" id="{26909615-B1D9-47F6-9921-1EA91C290BFA}"/>
              </a:ext>
            </a:extLst>
          </p:cNvPr>
          <p:cNvPicPr>
            <a:picLocks noChangeAspect="1"/>
          </p:cNvPicPr>
          <p:nvPr/>
        </p:nvPicPr>
        <p:blipFill>
          <a:blip r:embed="rId5"/>
          <a:stretch>
            <a:fillRect/>
          </a:stretch>
        </p:blipFill>
        <p:spPr>
          <a:xfrm>
            <a:off x="407253" y="5943601"/>
            <a:ext cx="1899972" cy="2660650"/>
          </a:xfrm>
          <a:prstGeom prst="rect">
            <a:avLst/>
          </a:prstGeom>
        </p:spPr>
      </p:pic>
      <p:pic>
        <p:nvPicPr>
          <p:cNvPr id="18" name="Picture 17">
            <a:extLst>
              <a:ext uri="{FF2B5EF4-FFF2-40B4-BE49-F238E27FC236}">
                <a16:creationId xmlns:a16="http://schemas.microsoft.com/office/drawing/2014/main" id="{B5BAF725-D8EA-42DC-ACAC-641AA8BA7613}"/>
              </a:ext>
            </a:extLst>
          </p:cNvPr>
          <p:cNvPicPr>
            <a:picLocks noChangeAspect="1"/>
          </p:cNvPicPr>
          <p:nvPr/>
        </p:nvPicPr>
        <p:blipFill>
          <a:blip r:embed="rId6"/>
          <a:stretch>
            <a:fillRect/>
          </a:stretch>
        </p:blipFill>
        <p:spPr>
          <a:xfrm>
            <a:off x="2374358" y="5948021"/>
            <a:ext cx="1896816" cy="2656230"/>
          </a:xfrm>
          <a:prstGeom prst="rect">
            <a:avLst/>
          </a:prstGeom>
        </p:spPr>
      </p:pic>
      <p:sp>
        <p:nvSpPr>
          <p:cNvPr id="19" name="Rectangle 18">
            <a:extLst>
              <a:ext uri="{FF2B5EF4-FFF2-40B4-BE49-F238E27FC236}">
                <a16:creationId xmlns:a16="http://schemas.microsoft.com/office/drawing/2014/main" id="{6D893837-132C-4CC5-87F2-79766C03F502}"/>
              </a:ext>
            </a:extLst>
          </p:cNvPr>
          <p:cNvSpPr/>
          <p:nvPr/>
        </p:nvSpPr>
        <p:spPr>
          <a:xfrm>
            <a:off x="620240" y="786578"/>
            <a:ext cx="5649352" cy="1292662"/>
          </a:xfrm>
          <a:prstGeom prst="rect">
            <a:avLst/>
          </a:prstGeom>
        </p:spPr>
        <p:txBody>
          <a:bodyPr wrap="square">
            <a:spAutoFit/>
          </a:bodyPr>
          <a:lstStyle/>
          <a:p>
            <a:pPr algn="ctr"/>
            <a:r>
              <a:rPr lang="en-US" sz="2400" b="1" dirty="0">
                <a:latin typeface="Calibri" panose="020F0502020204030204" pitchFamily="34" charset="0"/>
              </a:rPr>
              <a:t>"YOU BETTER NOT TELL" </a:t>
            </a:r>
          </a:p>
          <a:p>
            <a:pPr algn="ctr"/>
            <a:r>
              <a:rPr lang="en-US" sz="2000" b="1" i="1" dirty="0">
                <a:latin typeface="Calibri" panose="020F0502020204030204" pitchFamily="34" charset="0"/>
              </a:rPr>
              <a:t>Musical Stage Play  </a:t>
            </a:r>
          </a:p>
          <a:p>
            <a:pPr algn="ctr"/>
            <a:r>
              <a:rPr lang="en-US" sz="1400" b="1" dirty="0">
                <a:latin typeface="Calibri" panose="020F0502020204030204" pitchFamily="34" charset="0"/>
              </a:rPr>
              <a:t>based on a true story about abuse, molestation and mental illness</a:t>
            </a:r>
          </a:p>
          <a:p>
            <a:pPr algn="ctr"/>
            <a:r>
              <a:rPr lang="en-US" sz="2000" b="1" dirty="0">
                <a:latin typeface="Calibri" panose="020F0502020204030204" pitchFamily="34" charset="0"/>
              </a:rPr>
              <a:t> Sponsorship Package</a:t>
            </a:r>
          </a:p>
        </p:txBody>
      </p:sp>
    </p:spTree>
    <p:extLst>
      <p:ext uri="{BB962C8B-B14F-4D97-AF65-F5344CB8AC3E}">
        <p14:creationId xmlns:p14="http://schemas.microsoft.com/office/powerpoint/2010/main" val="250885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25AAD-EE3B-4A48-9DA9-2FF56559DCCF}"/>
              </a:ext>
            </a:extLst>
          </p:cNvPr>
          <p:cNvSpPr/>
          <p:nvPr/>
        </p:nvSpPr>
        <p:spPr>
          <a:xfrm>
            <a:off x="495301" y="3062134"/>
            <a:ext cx="6020972" cy="4247317"/>
          </a:xfrm>
          <a:prstGeom prst="rect">
            <a:avLst/>
          </a:prstGeom>
        </p:spPr>
        <p:txBody>
          <a:bodyPr wrap="square">
            <a:spAutoFit/>
          </a:bodyPr>
          <a:lstStyle/>
          <a:p>
            <a:pPr algn="ctr"/>
            <a:r>
              <a:rPr lang="en-US" b="1" dirty="0">
                <a:latin typeface="Calibri" panose="020F0502020204030204" pitchFamily="34" charset="0"/>
              </a:rPr>
              <a:t>FRIDAY, DEC. 8TH @ 8PM </a:t>
            </a:r>
            <a:br>
              <a:rPr lang="en-US" b="1" dirty="0">
                <a:latin typeface="Calibri" panose="020F0502020204030204" pitchFamily="34" charset="0"/>
              </a:rPr>
            </a:br>
            <a:r>
              <a:rPr lang="en-US" b="1" dirty="0">
                <a:latin typeface="Calibri" panose="020F0502020204030204" pitchFamily="34" charset="0"/>
              </a:rPr>
              <a:t>DOORS OPEN AT 7PM</a:t>
            </a:r>
          </a:p>
          <a:p>
            <a:pPr algn="ctr"/>
            <a:endParaRPr lang="en-US" b="1" dirty="0">
              <a:latin typeface="Calibri" panose="020F0502020204030204" pitchFamily="34" charset="0"/>
            </a:endParaRPr>
          </a:p>
          <a:p>
            <a:pPr algn="ctr"/>
            <a:r>
              <a:rPr lang="en-US" b="1" dirty="0">
                <a:latin typeface="Calibri" panose="020F0502020204030204" pitchFamily="34" charset="0"/>
              </a:rPr>
              <a:t>PARAMOUNT THEATRE</a:t>
            </a:r>
          </a:p>
          <a:p>
            <a:pPr algn="ctr"/>
            <a:r>
              <a:rPr lang="en-US" b="1" dirty="0">
                <a:latin typeface="Calibri" panose="020F0502020204030204" pitchFamily="34" charset="0"/>
              </a:rPr>
              <a:t>2025 BROADWAY OAKLAND, CA 94612</a:t>
            </a:r>
          </a:p>
          <a:p>
            <a:pPr algn="ctr"/>
            <a:endParaRPr lang="en" b="1" dirty="0">
              <a:latin typeface="Calibri" panose="020F0502020204030204" pitchFamily="34" charset="0"/>
            </a:endParaRPr>
          </a:p>
          <a:p>
            <a:pPr algn="ctr"/>
            <a:r>
              <a:rPr lang="en-US" b="1" dirty="0">
                <a:latin typeface="Calibri" panose="020F0502020204030204" pitchFamily="34" charset="0"/>
              </a:rPr>
              <a:t>Watch the Trailer to Mykel Coleman presents </a:t>
            </a:r>
          </a:p>
          <a:p>
            <a:pPr algn="ctr"/>
            <a:r>
              <a:rPr lang="en-US" b="1" dirty="0">
                <a:latin typeface="Calibri" panose="020F0502020204030204" pitchFamily="34" charset="0"/>
              </a:rPr>
              <a:t>"YOU BETTER NOT TELL" Musical Stage Play  based on a true story about abuse, molestation and mental illness to helping those who suffer from it!</a:t>
            </a:r>
          </a:p>
          <a:p>
            <a:pPr algn="ctr"/>
            <a:r>
              <a:rPr lang="en-US" b="1" dirty="0">
                <a:latin typeface="Calibri" panose="020F0502020204030204" pitchFamily="34" charset="0"/>
                <a:hlinkClick r:id="rId2"/>
              </a:rPr>
              <a:t>https://youtu.be/Es28eJkZ3ko</a:t>
            </a:r>
          </a:p>
          <a:p>
            <a:pPr algn="ctr"/>
            <a:endParaRPr lang="en" b="1" dirty="0">
              <a:latin typeface="Calibri" panose="020F0502020204030204" pitchFamily="34" charset="0"/>
            </a:endParaRPr>
          </a:p>
          <a:p>
            <a:pPr algn="ctr"/>
            <a:r>
              <a:rPr lang="en-US" b="1" dirty="0">
                <a:latin typeface="Calibri" panose="020F0502020204030204" pitchFamily="34" charset="0"/>
              </a:rPr>
              <a:t>TICKETS AVAILABLE @</a:t>
            </a:r>
          </a:p>
          <a:p>
            <a:pPr algn="ctr"/>
            <a:r>
              <a:rPr lang="en-US" b="1" dirty="0">
                <a:latin typeface="Calibri" panose="020F0502020204030204" pitchFamily="34" charset="0"/>
              </a:rPr>
              <a:t>TICKETMASTER.COM , EVENTBRITE.COM and</a:t>
            </a:r>
          </a:p>
          <a:p>
            <a:pPr algn="ctr"/>
            <a:r>
              <a:rPr lang="en-US" b="1" u="sng" dirty="0">
                <a:solidFill>
                  <a:srgbClr val="0000FF"/>
                </a:solidFill>
                <a:latin typeface="Calibri" panose="020F0502020204030204" pitchFamily="34" charset="0"/>
                <a:hlinkClick r:id="rId3"/>
              </a:rPr>
              <a:t>https://MYKELCOLEMANSTUDIOS.COM</a:t>
            </a:r>
            <a:endParaRPr lang="en-US" b="1" dirty="0">
              <a:latin typeface="Calibri" panose="020F0502020204030204" pitchFamily="34" charset="0"/>
            </a:endParaRPr>
          </a:p>
        </p:txBody>
      </p:sp>
      <p:sp>
        <p:nvSpPr>
          <p:cNvPr id="6" name="Rectangle 5">
            <a:extLst>
              <a:ext uri="{FF2B5EF4-FFF2-40B4-BE49-F238E27FC236}">
                <a16:creationId xmlns:a16="http://schemas.microsoft.com/office/drawing/2014/main" id="{7655DE27-4513-4BF9-9366-CC209DC3391C}"/>
              </a:ext>
            </a:extLst>
          </p:cNvPr>
          <p:cNvSpPr/>
          <p:nvPr/>
        </p:nvSpPr>
        <p:spPr>
          <a:xfrm>
            <a:off x="681111" y="1096068"/>
            <a:ext cx="5649352" cy="1292662"/>
          </a:xfrm>
          <a:prstGeom prst="rect">
            <a:avLst/>
          </a:prstGeom>
        </p:spPr>
        <p:txBody>
          <a:bodyPr wrap="square">
            <a:spAutoFit/>
          </a:bodyPr>
          <a:lstStyle/>
          <a:p>
            <a:pPr algn="ctr"/>
            <a:r>
              <a:rPr lang="en-US" sz="2400" b="1" dirty="0">
                <a:latin typeface="Calibri" panose="020F0502020204030204" pitchFamily="34" charset="0"/>
              </a:rPr>
              <a:t>"YOU BETTER NOT TELL" </a:t>
            </a:r>
          </a:p>
          <a:p>
            <a:pPr algn="ctr"/>
            <a:r>
              <a:rPr lang="en-US" sz="2000" b="1" i="1" dirty="0">
                <a:latin typeface="Calibri" panose="020F0502020204030204" pitchFamily="34" charset="0"/>
              </a:rPr>
              <a:t>Musical Stage Play  </a:t>
            </a:r>
          </a:p>
          <a:p>
            <a:pPr algn="ctr"/>
            <a:r>
              <a:rPr lang="en-US" sz="1400" b="1" dirty="0">
                <a:latin typeface="Calibri" panose="020F0502020204030204" pitchFamily="34" charset="0"/>
              </a:rPr>
              <a:t>based on a true story about abuse, molestation and mental illness</a:t>
            </a:r>
          </a:p>
          <a:p>
            <a:pPr algn="ctr"/>
            <a:r>
              <a:rPr lang="en-US" sz="2000" b="1" dirty="0">
                <a:latin typeface="Calibri" panose="020F0502020204030204" pitchFamily="34" charset="0"/>
              </a:rPr>
              <a:t> Sponsorship Package</a:t>
            </a:r>
          </a:p>
        </p:txBody>
      </p:sp>
    </p:spTree>
    <p:extLst>
      <p:ext uri="{BB962C8B-B14F-4D97-AF65-F5344CB8AC3E}">
        <p14:creationId xmlns:p14="http://schemas.microsoft.com/office/powerpoint/2010/main" val="104212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87CC10-B5C8-4771-83C5-B48E443825B9}"/>
              </a:ext>
            </a:extLst>
          </p:cNvPr>
          <p:cNvPicPr>
            <a:picLocks noChangeAspect="1"/>
          </p:cNvPicPr>
          <p:nvPr/>
        </p:nvPicPr>
        <p:blipFill>
          <a:blip r:embed="rId2"/>
          <a:stretch>
            <a:fillRect/>
          </a:stretch>
        </p:blipFill>
        <p:spPr>
          <a:xfrm>
            <a:off x="2641442" y="1284056"/>
            <a:ext cx="2989368" cy="1992425"/>
          </a:xfrm>
          <a:prstGeom prst="rect">
            <a:avLst/>
          </a:prstGeom>
        </p:spPr>
      </p:pic>
      <p:pic>
        <p:nvPicPr>
          <p:cNvPr id="11" name="Picture 10">
            <a:extLst>
              <a:ext uri="{FF2B5EF4-FFF2-40B4-BE49-F238E27FC236}">
                <a16:creationId xmlns:a16="http://schemas.microsoft.com/office/drawing/2014/main" id="{3290868A-DAD9-4C1B-BB0F-E138876D345E}"/>
              </a:ext>
            </a:extLst>
          </p:cNvPr>
          <p:cNvPicPr>
            <a:picLocks noChangeAspect="1"/>
          </p:cNvPicPr>
          <p:nvPr/>
        </p:nvPicPr>
        <p:blipFill>
          <a:blip r:embed="rId3"/>
          <a:stretch>
            <a:fillRect/>
          </a:stretch>
        </p:blipFill>
        <p:spPr>
          <a:xfrm>
            <a:off x="3748871" y="7155085"/>
            <a:ext cx="2841837" cy="1894095"/>
          </a:xfrm>
          <a:prstGeom prst="rect">
            <a:avLst/>
          </a:prstGeom>
        </p:spPr>
      </p:pic>
      <p:pic>
        <p:nvPicPr>
          <p:cNvPr id="13" name="Picture 12">
            <a:extLst>
              <a:ext uri="{FF2B5EF4-FFF2-40B4-BE49-F238E27FC236}">
                <a16:creationId xmlns:a16="http://schemas.microsoft.com/office/drawing/2014/main" id="{907EBC5F-7365-40E0-87E7-083540AAD581}"/>
              </a:ext>
            </a:extLst>
          </p:cNvPr>
          <p:cNvPicPr>
            <a:picLocks noChangeAspect="1"/>
          </p:cNvPicPr>
          <p:nvPr/>
        </p:nvPicPr>
        <p:blipFill>
          <a:blip r:embed="rId4"/>
          <a:stretch>
            <a:fillRect/>
          </a:stretch>
        </p:blipFill>
        <p:spPr>
          <a:xfrm>
            <a:off x="536607" y="855896"/>
            <a:ext cx="1820987" cy="2731481"/>
          </a:xfrm>
          <a:prstGeom prst="rect">
            <a:avLst/>
          </a:prstGeom>
        </p:spPr>
      </p:pic>
      <p:pic>
        <p:nvPicPr>
          <p:cNvPr id="15" name="Picture 14">
            <a:extLst>
              <a:ext uri="{FF2B5EF4-FFF2-40B4-BE49-F238E27FC236}">
                <a16:creationId xmlns:a16="http://schemas.microsoft.com/office/drawing/2014/main" id="{D9C9CB06-C3E9-4F10-AE6D-0DD61D074BEC}"/>
              </a:ext>
            </a:extLst>
          </p:cNvPr>
          <p:cNvPicPr>
            <a:picLocks noChangeAspect="1"/>
          </p:cNvPicPr>
          <p:nvPr/>
        </p:nvPicPr>
        <p:blipFill>
          <a:blip r:embed="rId5"/>
          <a:stretch>
            <a:fillRect/>
          </a:stretch>
        </p:blipFill>
        <p:spPr>
          <a:xfrm>
            <a:off x="2669578" y="5523502"/>
            <a:ext cx="2277299" cy="1529367"/>
          </a:xfrm>
          <a:prstGeom prst="rect">
            <a:avLst/>
          </a:prstGeom>
        </p:spPr>
      </p:pic>
      <p:pic>
        <p:nvPicPr>
          <p:cNvPr id="17" name="Picture 16">
            <a:extLst>
              <a:ext uri="{FF2B5EF4-FFF2-40B4-BE49-F238E27FC236}">
                <a16:creationId xmlns:a16="http://schemas.microsoft.com/office/drawing/2014/main" id="{445789FB-65AF-4A91-9270-E82690FE44BE}"/>
              </a:ext>
            </a:extLst>
          </p:cNvPr>
          <p:cNvPicPr>
            <a:picLocks noChangeAspect="1"/>
          </p:cNvPicPr>
          <p:nvPr/>
        </p:nvPicPr>
        <p:blipFill>
          <a:blip r:embed="rId6"/>
          <a:stretch>
            <a:fillRect/>
          </a:stretch>
        </p:blipFill>
        <p:spPr>
          <a:xfrm>
            <a:off x="5169790" y="3665323"/>
            <a:ext cx="1568608" cy="2352912"/>
          </a:xfrm>
          <a:prstGeom prst="rect">
            <a:avLst/>
          </a:prstGeom>
        </p:spPr>
      </p:pic>
      <p:pic>
        <p:nvPicPr>
          <p:cNvPr id="19" name="Picture 18">
            <a:extLst>
              <a:ext uri="{FF2B5EF4-FFF2-40B4-BE49-F238E27FC236}">
                <a16:creationId xmlns:a16="http://schemas.microsoft.com/office/drawing/2014/main" id="{AA6A4777-481C-46E0-9F6B-30AD27D0E3C6}"/>
              </a:ext>
            </a:extLst>
          </p:cNvPr>
          <p:cNvPicPr>
            <a:picLocks noChangeAspect="1"/>
          </p:cNvPicPr>
          <p:nvPr/>
        </p:nvPicPr>
        <p:blipFill>
          <a:blip r:embed="rId7"/>
          <a:stretch>
            <a:fillRect/>
          </a:stretch>
        </p:blipFill>
        <p:spPr>
          <a:xfrm>
            <a:off x="200600" y="3880173"/>
            <a:ext cx="1699857" cy="2549787"/>
          </a:xfrm>
          <a:prstGeom prst="rect">
            <a:avLst/>
          </a:prstGeom>
        </p:spPr>
      </p:pic>
      <p:pic>
        <p:nvPicPr>
          <p:cNvPr id="21" name="Picture 20">
            <a:extLst>
              <a:ext uri="{FF2B5EF4-FFF2-40B4-BE49-F238E27FC236}">
                <a16:creationId xmlns:a16="http://schemas.microsoft.com/office/drawing/2014/main" id="{FE6DDE6C-0FDB-4B71-8A79-0D9D97422169}"/>
              </a:ext>
            </a:extLst>
          </p:cNvPr>
          <p:cNvPicPr>
            <a:picLocks noChangeAspect="1"/>
          </p:cNvPicPr>
          <p:nvPr/>
        </p:nvPicPr>
        <p:blipFill>
          <a:blip r:embed="rId8"/>
          <a:stretch>
            <a:fillRect/>
          </a:stretch>
        </p:blipFill>
        <p:spPr>
          <a:xfrm>
            <a:off x="2105639" y="3765606"/>
            <a:ext cx="2456641" cy="1637760"/>
          </a:xfrm>
          <a:prstGeom prst="rect">
            <a:avLst/>
          </a:prstGeom>
        </p:spPr>
      </p:pic>
      <p:pic>
        <p:nvPicPr>
          <p:cNvPr id="23" name="Picture 22">
            <a:extLst>
              <a:ext uri="{FF2B5EF4-FFF2-40B4-BE49-F238E27FC236}">
                <a16:creationId xmlns:a16="http://schemas.microsoft.com/office/drawing/2014/main" id="{4B8914CD-5355-438F-A0D8-2F21B206594C}"/>
              </a:ext>
            </a:extLst>
          </p:cNvPr>
          <p:cNvPicPr>
            <a:picLocks noChangeAspect="1"/>
          </p:cNvPicPr>
          <p:nvPr/>
        </p:nvPicPr>
        <p:blipFill>
          <a:blip r:embed="rId9"/>
          <a:stretch>
            <a:fillRect/>
          </a:stretch>
        </p:blipFill>
        <p:spPr>
          <a:xfrm>
            <a:off x="286325" y="7167230"/>
            <a:ext cx="2822924" cy="1881950"/>
          </a:xfrm>
          <a:prstGeom prst="rect">
            <a:avLst/>
          </a:prstGeom>
        </p:spPr>
      </p:pic>
      <p:sp>
        <p:nvSpPr>
          <p:cNvPr id="24" name="TextBox 23">
            <a:extLst>
              <a:ext uri="{FF2B5EF4-FFF2-40B4-BE49-F238E27FC236}">
                <a16:creationId xmlns:a16="http://schemas.microsoft.com/office/drawing/2014/main" id="{2A1ECD1F-F3E5-4B0F-A0EB-DF7B6D92B4DA}"/>
              </a:ext>
            </a:extLst>
          </p:cNvPr>
          <p:cNvSpPr txBox="1"/>
          <p:nvPr/>
        </p:nvSpPr>
        <p:spPr>
          <a:xfrm>
            <a:off x="3333960" y="805697"/>
            <a:ext cx="1616349" cy="400110"/>
          </a:xfrm>
          <a:prstGeom prst="rect">
            <a:avLst/>
          </a:prstGeom>
          <a:noFill/>
        </p:spPr>
        <p:txBody>
          <a:bodyPr wrap="square" rtlCol="0">
            <a:spAutoFit/>
          </a:bodyPr>
          <a:lstStyle/>
          <a:p>
            <a:r>
              <a:rPr lang="en-US" sz="2000" b="1" dirty="0">
                <a:solidFill>
                  <a:schemeClr val="bg1"/>
                </a:solidFill>
              </a:rPr>
              <a:t>UPLIFTING</a:t>
            </a:r>
          </a:p>
        </p:txBody>
      </p:sp>
      <p:sp>
        <p:nvSpPr>
          <p:cNvPr id="25" name="TextBox 24">
            <a:extLst>
              <a:ext uri="{FF2B5EF4-FFF2-40B4-BE49-F238E27FC236}">
                <a16:creationId xmlns:a16="http://schemas.microsoft.com/office/drawing/2014/main" id="{F7ABF5C7-1A54-44E8-B4D1-5A65FBA6FD3C}"/>
              </a:ext>
            </a:extLst>
          </p:cNvPr>
          <p:cNvSpPr txBox="1"/>
          <p:nvPr/>
        </p:nvSpPr>
        <p:spPr>
          <a:xfrm>
            <a:off x="3133938" y="3334719"/>
            <a:ext cx="2046392" cy="400110"/>
          </a:xfrm>
          <a:prstGeom prst="rect">
            <a:avLst/>
          </a:prstGeom>
          <a:noFill/>
        </p:spPr>
        <p:txBody>
          <a:bodyPr wrap="square" rtlCol="0">
            <a:spAutoFit/>
          </a:bodyPr>
          <a:lstStyle/>
          <a:p>
            <a:r>
              <a:rPr lang="en-US" sz="2000" b="1" dirty="0"/>
              <a:t>REMARKABLE</a:t>
            </a:r>
          </a:p>
        </p:txBody>
      </p:sp>
      <p:sp>
        <p:nvSpPr>
          <p:cNvPr id="26" name="TextBox 25">
            <a:extLst>
              <a:ext uri="{FF2B5EF4-FFF2-40B4-BE49-F238E27FC236}">
                <a16:creationId xmlns:a16="http://schemas.microsoft.com/office/drawing/2014/main" id="{F97736D4-246C-46DE-9528-61DDD2D2F6A0}"/>
              </a:ext>
            </a:extLst>
          </p:cNvPr>
          <p:cNvSpPr txBox="1"/>
          <p:nvPr/>
        </p:nvSpPr>
        <p:spPr>
          <a:xfrm>
            <a:off x="5109989" y="6414963"/>
            <a:ext cx="1688210" cy="369332"/>
          </a:xfrm>
          <a:prstGeom prst="rect">
            <a:avLst/>
          </a:prstGeom>
          <a:noFill/>
        </p:spPr>
        <p:txBody>
          <a:bodyPr wrap="square" rtlCol="0">
            <a:spAutoFit/>
          </a:bodyPr>
          <a:lstStyle/>
          <a:p>
            <a:r>
              <a:rPr lang="en-US" b="1" dirty="0"/>
              <a:t>CAPTIVATING</a:t>
            </a:r>
          </a:p>
        </p:txBody>
      </p:sp>
      <p:sp>
        <p:nvSpPr>
          <p:cNvPr id="27" name="TextBox 26">
            <a:extLst>
              <a:ext uri="{FF2B5EF4-FFF2-40B4-BE49-F238E27FC236}">
                <a16:creationId xmlns:a16="http://schemas.microsoft.com/office/drawing/2014/main" id="{34CDE0E2-24EA-4654-BEC8-49938C12C0F9}"/>
              </a:ext>
            </a:extLst>
          </p:cNvPr>
          <p:cNvSpPr txBox="1"/>
          <p:nvPr/>
        </p:nvSpPr>
        <p:spPr>
          <a:xfrm>
            <a:off x="592297" y="6609048"/>
            <a:ext cx="1856935" cy="369332"/>
          </a:xfrm>
          <a:prstGeom prst="rect">
            <a:avLst/>
          </a:prstGeom>
          <a:noFill/>
        </p:spPr>
        <p:txBody>
          <a:bodyPr wrap="square" rtlCol="0">
            <a:spAutoFit/>
          </a:bodyPr>
          <a:lstStyle/>
          <a:p>
            <a:r>
              <a:rPr lang="en-US" b="1" dirty="0"/>
              <a:t>OVERCOMING</a:t>
            </a:r>
          </a:p>
        </p:txBody>
      </p:sp>
      <p:sp>
        <p:nvSpPr>
          <p:cNvPr id="28" name="TextBox 27">
            <a:extLst>
              <a:ext uri="{FF2B5EF4-FFF2-40B4-BE49-F238E27FC236}">
                <a16:creationId xmlns:a16="http://schemas.microsoft.com/office/drawing/2014/main" id="{CC518BAA-6BFC-4721-AE60-D3AF5976E597}"/>
              </a:ext>
            </a:extLst>
          </p:cNvPr>
          <p:cNvSpPr txBox="1"/>
          <p:nvPr/>
        </p:nvSpPr>
        <p:spPr>
          <a:xfrm>
            <a:off x="547287" y="229923"/>
            <a:ext cx="1810307" cy="400110"/>
          </a:xfrm>
          <a:prstGeom prst="rect">
            <a:avLst/>
          </a:prstGeom>
          <a:noFill/>
        </p:spPr>
        <p:txBody>
          <a:bodyPr wrap="square" rtlCol="0">
            <a:spAutoFit/>
          </a:bodyPr>
          <a:lstStyle/>
          <a:p>
            <a:r>
              <a:rPr lang="en-US" sz="2000" b="1" dirty="0"/>
              <a:t>COMPELLING</a:t>
            </a:r>
          </a:p>
        </p:txBody>
      </p:sp>
    </p:spTree>
    <p:extLst>
      <p:ext uri="{BB962C8B-B14F-4D97-AF65-F5344CB8AC3E}">
        <p14:creationId xmlns:p14="http://schemas.microsoft.com/office/powerpoint/2010/main" val="178268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DDF3D3-9C30-4AC7-B2BE-D2D2F5CE17D4}"/>
              </a:ext>
            </a:extLst>
          </p:cNvPr>
          <p:cNvSpPr/>
          <p:nvPr/>
        </p:nvSpPr>
        <p:spPr>
          <a:xfrm>
            <a:off x="446324" y="2626517"/>
            <a:ext cx="5867390" cy="6370975"/>
          </a:xfrm>
          <a:prstGeom prst="rect">
            <a:avLst/>
          </a:prstGeom>
        </p:spPr>
        <p:txBody>
          <a:bodyPr wrap="square">
            <a:spAutoFit/>
          </a:bodyPr>
          <a:lstStyle/>
          <a:p>
            <a:pPr algn="ctr"/>
            <a:endParaRPr lang="en" sz="1200" dirty="0">
              <a:latin typeface="Arial Black" panose="020B0A04020102020204" pitchFamily="34" charset="0"/>
            </a:endParaRPr>
          </a:p>
          <a:p>
            <a:r>
              <a:rPr lang="en-US" sz="1200" dirty="0">
                <a:latin typeface="Arial Black" panose="020B0A04020102020204" pitchFamily="34" charset="0"/>
              </a:rPr>
              <a:t> Presenting Sponsor……….$25,000	</a:t>
            </a:r>
          </a:p>
          <a:p>
            <a:endParaRPr lang="en" sz="1200" dirty="0">
              <a:latin typeface="Lucida Handwriting" panose="03010101010101010101" pitchFamily="66" charset="0"/>
            </a:endParaRPr>
          </a:p>
          <a:p>
            <a:pPr>
              <a:buFont typeface="Symbol" panose="05050102010706020507" pitchFamily="18" charset="2"/>
              <a:buChar char="·"/>
            </a:pPr>
            <a:r>
              <a:rPr lang="en-US" sz="1200" dirty="0">
                <a:latin typeface="Times New Roman" panose="02020603050405020304" pitchFamily="18" charset="0"/>
              </a:rPr>
              <a:t>Full page Ad in Commemorative program Book</a:t>
            </a:r>
            <a:endParaRPr lang="en-US" sz="1200" dirty="0">
              <a:latin typeface="Lucida Handwriting" panose="03010101010101010101" pitchFamily="66" charset="0"/>
            </a:endParaRPr>
          </a:p>
          <a:p>
            <a:r>
              <a:rPr lang="en-US" sz="1200" dirty="0">
                <a:latin typeface="Times New Roman" panose="02020603050405020304" pitchFamily="18" charset="0"/>
              </a:rPr>
              <a:t>(Inside Cover)	</a:t>
            </a:r>
          </a:p>
          <a:p>
            <a:pPr>
              <a:buFont typeface="Symbol" panose="05050102010706020507" pitchFamily="18" charset="2"/>
              <a:buChar char="·"/>
            </a:pPr>
            <a:r>
              <a:rPr lang="en-US" sz="1200" dirty="0">
                <a:latin typeface="Times New Roman" panose="02020603050405020304" pitchFamily="18" charset="0"/>
              </a:rPr>
              <a:t>Recognized as our Presenting Sponsor in all </a:t>
            </a:r>
            <a:endParaRPr lang="en-US" sz="1200" dirty="0">
              <a:latin typeface="Lucida Handwriting" panose="03010101010101010101" pitchFamily="66" charset="0"/>
            </a:endParaRPr>
          </a:p>
          <a:p>
            <a:r>
              <a:rPr lang="en-US" sz="1200" dirty="0">
                <a:latin typeface="Times New Roman" panose="02020603050405020304" pitchFamily="18" charset="0"/>
              </a:rPr>
              <a:t>Marketing Piece</a:t>
            </a:r>
          </a:p>
          <a:p>
            <a:pPr>
              <a:buFont typeface="Symbol" panose="05050102010706020507" pitchFamily="18" charset="2"/>
              <a:buChar char="·"/>
            </a:pPr>
            <a:r>
              <a:rPr lang="en-US" sz="1200" dirty="0">
                <a:latin typeface="Times New Roman" panose="02020603050405020304" pitchFamily="18" charset="0"/>
              </a:rPr>
              <a:t>VIP Suite Access and Photo Opportunity with Celebrity master of Ceremonies</a:t>
            </a:r>
          </a:p>
          <a:p>
            <a:pPr>
              <a:buFont typeface="Symbol" panose="05050102010706020507" pitchFamily="18" charset="2"/>
              <a:buChar char="·"/>
            </a:pPr>
            <a:r>
              <a:rPr lang="en-US" sz="1200" dirty="0">
                <a:latin typeface="Times New Roman" panose="02020603050405020304" pitchFamily="18" charset="0"/>
              </a:rPr>
              <a:t>Twenty (20) Tickets to the play “You better Not Tell”</a:t>
            </a:r>
          </a:p>
          <a:p>
            <a:r>
              <a:rPr lang="en-US" sz="1200" dirty="0">
                <a:latin typeface="Arial Black" panose="020B0A04020102020204" pitchFamily="34" charset="0"/>
              </a:rPr>
              <a:t> Platinum Sponsor…………..$20,000</a:t>
            </a:r>
          </a:p>
          <a:p>
            <a:pPr>
              <a:buFont typeface="Symbol" panose="05050102010706020507" pitchFamily="18" charset="2"/>
              <a:buChar char="·"/>
            </a:pPr>
            <a:r>
              <a:rPr lang="en-US" sz="1200" dirty="0">
                <a:latin typeface="Times New Roman" panose="02020603050405020304" pitchFamily="18" charset="0"/>
              </a:rPr>
              <a:t>Full page Ad in Commemorative Program Book</a:t>
            </a:r>
          </a:p>
          <a:p>
            <a:r>
              <a:rPr lang="en-US" sz="1200" dirty="0">
                <a:latin typeface="Times New Roman" panose="02020603050405020304" pitchFamily="18" charset="0"/>
              </a:rPr>
              <a:t>(Back Cover)</a:t>
            </a:r>
          </a:p>
          <a:p>
            <a:pPr>
              <a:buFont typeface="Symbol" panose="05050102010706020507" pitchFamily="18" charset="2"/>
              <a:buChar char="·"/>
            </a:pPr>
            <a:r>
              <a:rPr lang="en-US" sz="1200" dirty="0">
                <a:latin typeface="Times New Roman" panose="02020603050405020304" pitchFamily="18" charset="0"/>
              </a:rPr>
              <a:t>Recognized as a Platinum Sponsor in all </a:t>
            </a:r>
          </a:p>
          <a:p>
            <a:r>
              <a:rPr lang="en-US" sz="1200" dirty="0">
                <a:latin typeface="Times New Roman" panose="02020603050405020304" pitchFamily="18" charset="0"/>
              </a:rPr>
              <a:t>Marketing Pieces</a:t>
            </a:r>
          </a:p>
          <a:p>
            <a:pPr>
              <a:buFont typeface="Symbol" panose="05050102010706020507" pitchFamily="18" charset="2"/>
              <a:buChar char="·"/>
            </a:pPr>
            <a:r>
              <a:rPr lang="en-US" sz="1200" dirty="0">
                <a:latin typeface="Times New Roman" panose="02020603050405020304" pitchFamily="18" charset="0"/>
              </a:rPr>
              <a:t>Ten (10) Tickets to the play “You better Not Tell”</a:t>
            </a:r>
          </a:p>
          <a:p>
            <a:r>
              <a:rPr lang="en-US" sz="1200" dirty="0">
                <a:latin typeface="Arial Black" panose="020B0A04020102020204" pitchFamily="34" charset="0"/>
              </a:rPr>
              <a:t> Gold Sponsor……………….$10,000</a:t>
            </a:r>
          </a:p>
          <a:p>
            <a:pPr>
              <a:buFont typeface="Symbol" panose="05050102010706020507" pitchFamily="18" charset="2"/>
              <a:buChar char="·"/>
            </a:pPr>
            <a:r>
              <a:rPr lang="en-US" sz="1200" dirty="0">
                <a:latin typeface="Times New Roman" panose="02020603050405020304" pitchFamily="18" charset="0"/>
              </a:rPr>
              <a:t>Half page Ad in Commemorative Program Book</a:t>
            </a:r>
          </a:p>
          <a:p>
            <a:pPr>
              <a:buFont typeface="Symbol" panose="05050102010706020507" pitchFamily="18" charset="2"/>
              <a:buChar char="·"/>
            </a:pPr>
            <a:r>
              <a:rPr lang="en-US" sz="1200" dirty="0">
                <a:latin typeface="Times New Roman" panose="02020603050405020304" pitchFamily="18" charset="0"/>
              </a:rPr>
              <a:t>Recognized as a Gold Sponsor in all Marketing Pieces</a:t>
            </a:r>
          </a:p>
          <a:p>
            <a:pPr>
              <a:buFont typeface="Symbol" panose="05050102010706020507" pitchFamily="18" charset="2"/>
              <a:buChar char="·"/>
            </a:pPr>
            <a:r>
              <a:rPr lang="en-US" sz="1200" dirty="0">
                <a:latin typeface="Times New Roman" panose="02020603050405020304" pitchFamily="18" charset="0"/>
              </a:rPr>
              <a:t>Eight (8) Tickets to the play “You better Not Tell”</a:t>
            </a:r>
          </a:p>
          <a:p>
            <a:endParaRPr lang="en" sz="1200" dirty="0">
              <a:latin typeface="Times New Roman" panose="02020603050405020304" pitchFamily="18" charset="0"/>
            </a:endParaRPr>
          </a:p>
          <a:p>
            <a:r>
              <a:rPr lang="en-US" sz="1200" b="1" dirty="0">
                <a:latin typeface="Arial Black" panose="020B0A04020102020204" pitchFamily="34" charset="0"/>
              </a:rPr>
              <a:t>  Silver Sponsor……..……$5,000</a:t>
            </a:r>
          </a:p>
          <a:p>
            <a:pPr lvl="1">
              <a:buFont typeface="Symbol" panose="05050102010706020507" pitchFamily="18" charset="2"/>
              <a:buChar char="·"/>
            </a:pPr>
            <a:r>
              <a:rPr lang="en-US" sz="1200" dirty="0">
                <a:latin typeface="Times New Roman" panose="02020603050405020304" pitchFamily="18" charset="0"/>
              </a:rPr>
              <a:t>Half page Ad in Commemorative Program Book</a:t>
            </a:r>
            <a:endParaRPr lang="en-US" sz="1200" b="1" dirty="0">
              <a:latin typeface="Times New Roman" panose="02020603050405020304" pitchFamily="18" charset="0"/>
            </a:endParaRPr>
          </a:p>
          <a:p>
            <a:pPr lvl="1">
              <a:buFont typeface="Symbol" panose="05050102010706020507" pitchFamily="18" charset="2"/>
              <a:buChar char="·"/>
            </a:pPr>
            <a:r>
              <a:rPr lang="en-US" sz="1200" dirty="0">
                <a:latin typeface="Times New Roman" panose="02020603050405020304" pitchFamily="18" charset="0"/>
              </a:rPr>
              <a:t>Recognized as a Silver Sponsor in all Marketing Pieces</a:t>
            </a:r>
            <a:endParaRPr lang="en-US" sz="1200" b="1" dirty="0">
              <a:latin typeface="Times New Roman" panose="02020603050405020304" pitchFamily="18" charset="0"/>
            </a:endParaRPr>
          </a:p>
          <a:p>
            <a:pPr lvl="1">
              <a:buFont typeface="Symbol" panose="05050102010706020507" pitchFamily="18" charset="2"/>
              <a:buChar char="·"/>
            </a:pPr>
            <a:r>
              <a:rPr lang="en-US" sz="1200" dirty="0">
                <a:latin typeface="Times New Roman" panose="02020603050405020304" pitchFamily="18" charset="0"/>
              </a:rPr>
              <a:t>Six (6) Tickets to the play “You better Not Tell”</a:t>
            </a:r>
          </a:p>
          <a:p>
            <a:endParaRPr lang="en" sz="1200" b="1" dirty="0">
              <a:latin typeface="Arial Black" panose="020B0A04020102020204" pitchFamily="34" charset="0"/>
            </a:endParaRPr>
          </a:p>
          <a:p>
            <a:r>
              <a:rPr lang="en-US" sz="1200" b="1" dirty="0">
                <a:latin typeface="Arial Black" panose="020B0A04020102020204" pitchFamily="34" charset="0"/>
              </a:rPr>
              <a:t>  Bronze Sponsor…….……$5,000</a:t>
            </a:r>
          </a:p>
          <a:p>
            <a:pPr>
              <a:buFont typeface="Symbol" panose="05050102010706020507" pitchFamily="18" charset="2"/>
              <a:buChar char="·"/>
            </a:pPr>
            <a:r>
              <a:rPr lang="en-US" sz="1200" dirty="0">
                <a:latin typeface="Times New Roman" panose="02020603050405020304" pitchFamily="18" charset="0"/>
              </a:rPr>
              <a:t>Quarter page Ad in Commemorative Program Book</a:t>
            </a:r>
          </a:p>
          <a:p>
            <a:pPr>
              <a:buFont typeface="Symbol" panose="05050102010706020507" pitchFamily="18" charset="2"/>
              <a:buChar char="·"/>
            </a:pPr>
            <a:r>
              <a:rPr lang="en-US" sz="1200" dirty="0">
                <a:latin typeface="Times New Roman" panose="02020603050405020304" pitchFamily="18" charset="0"/>
              </a:rPr>
              <a:t>Recognized as a Bronze Sponsor in all Marketing Pieces</a:t>
            </a:r>
          </a:p>
          <a:p>
            <a:pPr>
              <a:buFont typeface="Symbol" panose="05050102010706020507" pitchFamily="18" charset="2"/>
              <a:buChar char="·"/>
            </a:pPr>
            <a:r>
              <a:rPr lang="en-US" sz="1200" dirty="0">
                <a:latin typeface="Times New Roman" panose="02020603050405020304" pitchFamily="18" charset="0"/>
              </a:rPr>
              <a:t>Four (4) to the play “You Better Not Tell”</a:t>
            </a:r>
          </a:p>
          <a:p>
            <a:endParaRPr lang="en" sz="1200" dirty="0">
              <a:latin typeface="Times New Roman" panose="02020603050405020304" pitchFamily="18" charset="0"/>
            </a:endParaRPr>
          </a:p>
          <a:p>
            <a:pPr lvl="1"/>
            <a:endParaRPr lang="en" sz="1200" dirty="0">
              <a:latin typeface="Times New Roman" panose="02020603050405020304" pitchFamily="18" charset="0"/>
            </a:endParaRPr>
          </a:p>
          <a:p>
            <a:r>
              <a:rPr lang="en-US" sz="1200" dirty="0">
                <a:latin typeface="Arial Black" panose="020B0A04020102020204" pitchFamily="34" charset="0"/>
              </a:rPr>
              <a:t> Friends of Helping Kids…$1,000</a:t>
            </a:r>
          </a:p>
          <a:p>
            <a:pPr>
              <a:buFont typeface="Symbol" panose="05050102010706020507" pitchFamily="18" charset="2"/>
              <a:buChar char="·"/>
            </a:pPr>
            <a:r>
              <a:rPr lang="en-US" sz="1200" dirty="0">
                <a:latin typeface="Times New Roman" panose="02020603050405020304" pitchFamily="18" charset="0"/>
              </a:rPr>
              <a:t>Recognition as a Friend of Helping Kids to Recover, Inc. in all marketing Pieces</a:t>
            </a:r>
            <a:endParaRPr lang="en-US" sz="1200" dirty="0">
              <a:latin typeface="Arial Black" panose="020B0A04020102020204" pitchFamily="34" charset="0"/>
            </a:endParaRPr>
          </a:p>
          <a:p>
            <a:pPr>
              <a:buFont typeface="Symbol" panose="05050102010706020507" pitchFamily="18" charset="2"/>
              <a:buChar char="·"/>
            </a:pPr>
            <a:r>
              <a:rPr lang="en-US" sz="1200" dirty="0">
                <a:latin typeface="Times New Roman" panose="02020603050405020304" pitchFamily="18" charset="0"/>
              </a:rPr>
              <a:t>Two (2) Tickets to the play “You Better Not Tell”</a:t>
            </a:r>
            <a:endParaRPr lang="en-US" sz="1200" dirty="0">
              <a:latin typeface="Arial Black" panose="020B0A04020102020204" pitchFamily="34" charset="0"/>
            </a:endParaRPr>
          </a:p>
        </p:txBody>
      </p:sp>
      <p:pic>
        <p:nvPicPr>
          <p:cNvPr id="8" name="Picture 7">
            <a:extLst>
              <a:ext uri="{FF2B5EF4-FFF2-40B4-BE49-F238E27FC236}">
                <a16:creationId xmlns:a16="http://schemas.microsoft.com/office/drawing/2014/main" id="{3D23D2D3-9DE7-4FF1-A65B-FC8B43F74BCE}"/>
              </a:ext>
            </a:extLst>
          </p:cNvPr>
          <p:cNvPicPr>
            <a:picLocks noChangeAspect="1"/>
          </p:cNvPicPr>
          <p:nvPr/>
        </p:nvPicPr>
        <p:blipFill>
          <a:blip r:embed="rId2"/>
          <a:stretch>
            <a:fillRect/>
          </a:stretch>
        </p:blipFill>
        <p:spPr>
          <a:xfrm>
            <a:off x="446324" y="753809"/>
            <a:ext cx="1435100" cy="887969"/>
          </a:xfrm>
          <a:prstGeom prst="rect">
            <a:avLst/>
          </a:prstGeom>
        </p:spPr>
      </p:pic>
      <p:sp>
        <p:nvSpPr>
          <p:cNvPr id="9" name="Rectangle 8">
            <a:extLst>
              <a:ext uri="{FF2B5EF4-FFF2-40B4-BE49-F238E27FC236}">
                <a16:creationId xmlns:a16="http://schemas.microsoft.com/office/drawing/2014/main" id="{351A430F-0314-4B28-882A-7C042993CCDC}"/>
              </a:ext>
            </a:extLst>
          </p:cNvPr>
          <p:cNvSpPr/>
          <p:nvPr/>
        </p:nvSpPr>
        <p:spPr>
          <a:xfrm>
            <a:off x="664362" y="1043832"/>
            <a:ext cx="5649352" cy="1292662"/>
          </a:xfrm>
          <a:prstGeom prst="rect">
            <a:avLst/>
          </a:prstGeom>
        </p:spPr>
        <p:txBody>
          <a:bodyPr wrap="square">
            <a:spAutoFit/>
          </a:bodyPr>
          <a:lstStyle/>
          <a:p>
            <a:pPr algn="ctr"/>
            <a:r>
              <a:rPr lang="en-US" sz="2400" b="1" dirty="0">
                <a:latin typeface="Calibri" panose="020F0502020204030204" pitchFamily="34" charset="0"/>
              </a:rPr>
              <a:t>"YOU BETTER NOT TELL" </a:t>
            </a:r>
          </a:p>
          <a:p>
            <a:pPr algn="ctr"/>
            <a:r>
              <a:rPr lang="en-US" sz="2000" b="1" i="1" dirty="0">
                <a:latin typeface="Calibri" panose="020F0502020204030204" pitchFamily="34" charset="0"/>
              </a:rPr>
              <a:t>Musical Stage Play  </a:t>
            </a:r>
          </a:p>
          <a:p>
            <a:pPr algn="ctr"/>
            <a:r>
              <a:rPr lang="en-US" sz="1400" b="1" dirty="0">
                <a:latin typeface="Calibri" panose="020F0502020204030204" pitchFamily="34" charset="0"/>
              </a:rPr>
              <a:t>based on a true story about abuse, molestation and mental illness</a:t>
            </a:r>
          </a:p>
          <a:p>
            <a:pPr algn="ctr"/>
            <a:r>
              <a:rPr lang="en-US" sz="2000" b="1" dirty="0">
                <a:latin typeface="Calibri" panose="020F0502020204030204" pitchFamily="34" charset="0"/>
              </a:rPr>
              <a:t> Sponsorship Package</a:t>
            </a:r>
          </a:p>
        </p:txBody>
      </p:sp>
    </p:spTree>
    <p:extLst>
      <p:ext uri="{BB962C8B-B14F-4D97-AF65-F5344CB8AC3E}">
        <p14:creationId xmlns:p14="http://schemas.microsoft.com/office/powerpoint/2010/main" val="148177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486462-8FF9-401A-B209-8DA16F171309}"/>
              </a:ext>
            </a:extLst>
          </p:cNvPr>
          <p:cNvSpPr/>
          <p:nvPr/>
        </p:nvSpPr>
        <p:spPr>
          <a:xfrm>
            <a:off x="481650" y="1695234"/>
            <a:ext cx="5921829" cy="7109639"/>
          </a:xfrm>
          <a:prstGeom prst="rect">
            <a:avLst/>
          </a:prstGeom>
        </p:spPr>
        <p:txBody>
          <a:bodyPr wrap="square">
            <a:spAutoFit/>
          </a:bodyPr>
          <a:lstStyle/>
          <a:p>
            <a:pPr algn="ctr"/>
            <a:r>
              <a:rPr lang="en-US" sz="2400" dirty="0">
                <a:latin typeface="Calibri" panose="020F0502020204030204" pitchFamily="34" charset="0"/>
              </a:rPr>
              <a:t>A Play based on A True Story</a:t>
            </a:r>
            <a:endParaRPr lang="en-US" sz="2400" dirty="0">
              <a:latin typeface="Broadway" panose="04040905080B02020502" pitchFamily="82" charset="0"/>
            </a:endParaRPr>
          </a:p>
          <a:p>
            <a:pPr algn="ctr"/>
            <a:r>
              <a:rPr lang="en-US" sz="2400" dirty="0">
                <a:latin typeface="Broadway" panose="04040905080B02020502" pitchFamily="82" charset="0"/>
              </a:rPr>
              <a:t>“You Better Not Tell”</a:t>
            </a:r>
          </a:p>
          <a:p>
            <a:pPr algn="ctr"/>
            <a:r>
              <a:rPr lang="en-US" sz="2400" dirty="0">
                <a:latin typeface="Calibri" panose="020F0502020204030204" pitchFamily="34" charset="0"/>
              </a:rPr>
              <a:t>November 19, 2017</a:t>
            </a:r>
          </a:p>
          <a:p>
            <a:endParaRPr lang="en" sz="1200" dirty="0">
              <a:latin typeface="Calibri" panose="020F0502020204030204" pitchFamily="34" charset="0"/>
            </a:endParaRPr>
          </a:p>
          <a:p>
            <a:pPr algn="ctr"/>
            <a:r>
              <a:rPr lang="en-US" sz="1200" dirty="0">
                <a:latin typeface="Calibri" panose="020F0502020204030204" pitchFamily="34" charset="0"/>
              </a:rPr>
              <a:t>SPONSOR COMMITMENT FORM</a:t>
            </a:r>
          </a:p>
          <a:p>
            <a:pPr algn="ctr"/>
            <a:r>
              <a:rPr lang="en-US" sz="1200" dirty="0">
                <a:latin typeface="Calibri" panose="020F0502020204030204" pitchFamily="34" charset="0"/>
              </a:rPr>
              <a:t>Yes! I/WE would like to Sponsor</a:t>
            </a:r>
          </a:p>
          <a:p>
            <a:pPr algn="ctr"/>
            <a:r>
              <a:rPr lang="en-US" sz="1200" dirty="0">
                <a:latin typeface="Calibri" panose="020F0502020204030204" pitchFamily="34" charset="0"/>
              </a:rPr>
              <a:t>The Compelling Play “You Better Not Tell”</a:t>
            </a:r>
          </a:p>
          <a:p>
            <a:pPr algn="ctr"/>
            <a:endParaRPr lang="en-US" sz="1200" dirty="0">
              <a:latin typeface="Calibri" panose="020F0502020204030204" pitchFamily="34" charset="0"/>
            </a:endParaRPr>
          </a:p>
          <a:p>
            <a:r>
              <a:rPr lang="en-US" sz="1200" dirty="0">
                <a:latin typeface="Calibri" panose="020F0502020204030204" pitchFamily="34" charset="0"/>
              </a:rPr>
              <a:t>    $25,000	   $20,000	  $10,000	     $5,000 	      $1,000              $_______other </a:t>
            </a:r>
          </a:p>
          <a:p>
            <a:r>
              <a:rPr lang="en-US" sz="1200" dirty="0">
                <a:latin typeface="Calibri" panose="020F0502020204030204" pitchFamily="34" charset="0"/>
              </a:rPr>
              <a:t>Amount</a:t>
            </a:r>
          </a:p>
          <a:p>
            <a:endParaRPr lang="en-US" sz="1200" dirty="0">
              <a:latin typeface="Calibri" panose="020F0502020204030204" pitchFamily="34" charset="0"/>
            </a:endParaRPr>
          </a:p>
          <a:p>
            <a:r>
              <a:rPr lang="en-US" sz="1200" dirty="0">
                <a:latin typeface="Calibri" panose="020F0502020204030204" pitchFamily="34" charset="0"/>
              </a:rPr>
              <a:t>Name/Company _____________________________________________________________________</a:t>
            </a:r>
          </a:p>
          <a:p>
            <a:r>
              <a:rPr lang="en-US" sz="1200" dirty="0">
                <a:latin typeface="Calibri" panose="020F0502020204030204" pitchFamily="34" charset="0"/>
              </a:rPr>
              <a:t>Contact Person:______________________________________________________________________</a:t>
            </a:r>
          </a:p>
          <a:p>
            <a:r>
              <a:rPr lang="en-US" sz="1200" dirty="0">
                <a:latin typeface="Calibri" panose="020F0502020204030204" pitchFamily="34" charset="0"/>
              </a:rPr>
              <a:t>Billing Address:______________________________________________________________________</a:t>
            </a:r>
          </a:p>
          <a:p>
            <a:r>
              <a:rPr lang="en-US" sz="1200" dirty="0">
                <a:latin typeface="Calibri" panose="020F0502020204030204" pitchFamily="34" charset="0"/>
              </a:rPr>
              <a:t>City:__________________________________________State:________________ZIP:_____________</a:t>
            </a:r>
          </a:p>
          <a:p>
            <a:r>
              <a:rPr lang="en-US" sz="1200" dirty="0">
                <a:latin typeface="Calibri" panose="020F0502020204030204" pitchFamily="34" charset="0"/>
              </a:rPr>
              <a:t>Phone:________________________________________Email:________________________________</a:t>
            </a:r>
          </a:p>
          <a:p>
            <a:r>
              <a:rPr lang="en-US" sz="1200" dirty="0">
                <a:latin typeface="Calibri" panose="020F0502020204030204" pitchFamily="34" charset="0"/>
              </a:rPr>
              <a:t>PAYMENT</a:t>
            </a:r>
          </a:p>
          <a:p>
            <a:r>
              <a:rPr lang="en-US" sz="1200" dirty="0">
                <a:latin typeface="Calibri" panose="020F0502020204030204" pitchFamily="34" charset="0"/>
              </a:rPr>
              <a:t>Enclosed is my/our check for the above indicated items in the amount of $__________</a:t>
            </a:r>
          </a:p>
          <a:p>
            <a:r>
              <a:rPr lang="en-US" sz="1200" dirty="0">
                <a:latin typeface="Calibri" panose="020F0502020204030204" pitchFamily="34" charset="0"/>
              </a:rPr>
              <a:t>Please charge $___________to my        Visa 	MasterCard	  American Express	Discover</a:t>
            </a:r>
          </a:p>
          <a:p>
            <a:r>
              <a:rPr lang="en-US" sz="1200" dirty="0">
                <a:latin typeface="Calibri" panose="020F0502020204030204" pitchFamily="34" charset="0"/>
              </a:rPr>
              <a:t>Name of Cardholder: _________________________________________________________</a:t>
            </a:r>
          </a:p>
          <a:p>
            <a:r>
              <a:rPr lang="en-US" sz="1200" dirty="0">
                <a:latin typeface="Calibri" panose="020F0502020204030204" pitchFamily="34" charset="0"/>
              </a:rPr>
              <a:t>Credit Card #:______________________________________________________________</a:t>
            </a:r>
          </a:p>
          <a:p>
            <a:r>
              <a:rPr lang="en-US" sz="1200" dirty="0">
                <a:latin typeface="Calibri" panose="020F0502020204030204" pitchFamily="34" charset="0"/>
              </a:rPr>
              <a:t>Signature: X_______________________________________________________________</a:t>
            </a:r>
          </a:p>
          <a:p>
            <a:r>
              <a:rPr lang="en-US" sz="1200" dirty="0">
                <a:latin typeface="Calibri" panose="020F0502020204030204" pitchFamily="34" charset="0"/>
              </a:rPr>
              <a:t>Please make checks payable to:	Mykel Coleman</a:t>
            </a:r>
          </a:p>
          <a:p>
            <a:r>
              <a:rPr lang="fr-FR" sz="1200" dirty="0">
                <a:latin typeface="Calibri" panose="020F0502020204030204" pitchFamily="34" charset="0"/>
              </a:rPr>
              <a:t>				13360 Burbank Blvd.  Suite #1 </a:t>
            </a:r>
          </a:p>
          <a:p>
            <a:r>
              <a:rPr lang="en-US" sz="1200" dirty="0">
                <a:latin typeface="Calibri" panose="020F0502020204030204" pitchFamily="34" charset="0"/>
              </a:rPr>
              <a:t> 				Sherman Oaks, CA 91401</a:t>
            </a:r>
          </a:p>
          <a:p>
            <a:pPr algn="ctr"/>
            <a:r>
              <a:rPr lang="en-US" sz="1200" dirty="0">
                <a:latin typeface="Calibri" panose="020F0502020204030204" pitchFamily="34" charset="0"/>
              </a:rPr>
              <a:t>Please return this form to Mykel Coleman at the address above or email to </a:t>
            </a:r>
            <a:r>
              <a:rPr lang="en-US" sz="1200" u="sng" dirty="0">
                <a:solidFill>
                  <a:srgbClr val="0000FF"/>
                </a:solidFill>
                <a:latin typeface="Calibri" panose="020F0502020204030204" pitchFamily="34" charset="0"/>
                <a:hlinkClick r:id="rId2"/>
              </a:rPr>
              <a:t>mykelcolemanstudios@gmail.com</a:t>
            </a:r>
          </a:p>
          <a:p>
            <a:pPr algn="ctr"/>
            <a:r>
              <a:rPr lang="en-US" sz="1200" dirty="0">
                <a:latin typeface="Calibri" panose="020F0502020204030204" pitchFamily="34" charset="0"/>
              </a:rPr>
              <a:t>Should you have any questions or concern, please contact Mykel Coleman at (404) 951-4421</a:t>
            </a:r>
          </a:p>
        </p:txBody>
      </p:sp>
      <p:sp>
        <p:nvSpPr>
          <p:cNvPr id="11" name="Rectangle 10">
            <a:extLst>
              <a:ext uri="{FF2B5EF4-FFF2-40B4-BE49-F238E27FC236}">
                <a16:creationId xmlns:a16="http://schemas.microsoft.com/office/drawing/2014/main" id="{D2FB84C2-3427-4B8E-9A08-BF20AB877788}"/>
              </a:ext>
            </a:extLst>
          </p:cNvPr>
          <p:cNvSpPr/>
          <p:nvPr/>
        </p:nvSpPr>
        <p:spPr>
          <a:xfrm>
            <a:off x="505558"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FF70B-5BF4-44DF-B668-F57A4B46C607}"/>
              </a:ext>
            </a:extLst>
          </p:cNvPr>
          <p:cNvSpPr/>
          <p:nvPr/>
        </p:nvSpPr>
        <p:spPr>
          <a:xfrm>
            <a:off x="1372774"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03F68D-6512-4208-B628-58FA4C7DD931}"/>
              </a:ext>
            </a:extLst>
          </p:cNvPr>
          <p:cNvSpPr/>
          <p:nvPr/>
        </p:nvSpPr>
        <p:spPr>
          <a:xfrm>
            <a:off x="2254556"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C3BA44-C6F3-4B6C-B5B2-C87E923BBE39}"/>
              </a:ext>
            </a:extLst>
          </p:cNvPr>
          <p:cNvSpPr/>
          <p:nvPr/>
        </p:nvSpPr>
        <p:spPr>
          <a:xfrm>
            <a:off x="3228118" y="3760764"/>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EF44DB-5CAF-486C-8E9D-23A59E8A1818}"/>
              </a:ext>
            </a:extLst>
          </p:cNvPr>
          <p:cNvSpPr/>
          <p:nvPr/>
        </p:nvSpPr>
        <p:spPr>
          <a:xfrm>
            <a:off x="4210593"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55B15-CB96-4A55-8F9A-F439EE7CC565}"/>
              </a:ext>
            </a:extLst>
          </p:cNvPr>
          <p:cNvSpPr/>
          <p:nvPr/>
        </p:nvSpPr>
        <p:spPr>
          <a:xfrm>
            <a:off x="5135717" y="3739662"/>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0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B5F86-58FA-40FA-803F-5C3D373CF54A}"/>
              </a:ext>
            </a:extLst>
          </p:cNvPr>
          <p:cNvSpPr/>
          <p:nvPr/>
        </p:nvSpPr>
        <p:spPr>
          <a:xfrm>
            <a:off x="664362" y="1043832"/>
            <a:ext cx="5649352" cy="1354217"/>
          </a:xfrm>
          <a:prstGeom prst="rect">
            <a:avLst/>
          </a:prstGeom>
        </p:spPr>
        <p:txBody>
          <a:bodyPr wrap="square">
            <a:spAutoFit/>
          </a:bodyPr>
          <a:lstStyle/>
          <a:p>
            <a:pPr algn="ctr"/>
            <a:r>
              <a:rPr lang="en-US" sz="2400" b="1" dirty="0">
                <a:latin typeface="Calibri" panose="020F0502020204030204" pitchFamily="34" charset="0"/>
              </a:rPr>
              <a:t>Watch the Trailer for </a:t>
            </a:r>
          </a:p>
          <a:p>
            <a:pPr algn="ctr"/>
            <a:r>
              <a:rPr lang="en-US" sz="2400" b="1" dirty="0">
                <a:latin typeface="Calibri" panose="020F0502020204030204" pitchFamily="34" charset="0"/>
              </a:rPr>
              <a:t>"YOU BETTER NOT TELL" </a:t>
            </a:r>
          </a:p>
          <a:p>
            <a:pPr algn="ctr"/>
            <a:r>
              <a:rPr lang="en-US" sz="2000" b="1" i="1" dirty="0">
                <a:latin typeface="Calibri" panose="020F0502020204030204" pitchFamily="34" charset="0"/>
              </a:rPr>
              <a:t>Musical Stage Play  </a:t>
            </a:r>
          </a:p>
          <a:p>
            <a:pPr algn="ctr"/>
            <a:r>
              <a:rPr lang="en-US" sz="1400" b="1" dirty="0">
                <a:latin typeface="Calibri" panose="020F0502020204030204" pitchFamily="34" charset="0"/>
              </a:rPr>
              <a:t>based on a true story about abuse, molestation and mental illness</a:t>
            </a:r>
          </a:p>
        </p:txBody>
      </p:sp>
      <p:pic>
        <p:nvPicPr>
          <p:cNvPr id="2" name="Online Media ^0 1">
            <a:hlinkClick r:id="" action="ppaction://media"/>
            <a:extLst>
              <a:ext uri="{FF2B5EF4-FFF2-40B4-BE49-F238E27FC236}">
                <a16:creationId xmlns:a16="http://schemas.microsoft.com/office/drawing/2014/main" id="{FFFF6908-652F-4BB5-A0E7-19AD2217948C}"/>
              </a:ext>
            </a:extLst>
          </p:cNvPr>
          <p:cNvPicPr>
            <a:picLocks noRot="1" noChangeAspect="1"/>
          </p:cNvPicPr>
          <p:nvPr>
            <a:videoFile r:link="rId1"/>
          </p:nvPr>
        </p:nvPicPr>
        <p:blipFill>
          <a:blip r:embed="rId3"/>
          <a:stretch>
            <a:fillRect/>
          </a:stretch>
        </p:blipFill>
        <p:spPr>
          <a:xfrm>
            <a:off x="789631" y="3499539"/>
            <a:ext cx="5398813" cy="4049111"/>
          </a:xfrm>
          <a:prstGeom prst="rect">
            <a:avLst/>
          </a:prstGeom>
        </p:spPr>
      </p:pic>
      <p:sp>
        <p:nvSpPr>
          <p:cNvPr id="6" name="Rectangle 5">
            <a:extLst>
              <a:ext uri="{FF2B5EF4-FFF2-40B4-BE49-F238E27FC236}">
                <a16:creationId xmlns:a16="http://schemas.microsoft.com/office/drawing/2014/main" id="{9748B440-7F18-42EB-83AC-0B010975D91F}"/>
              </a:ext>
            </a:extLst>
          </p:cNvPr>
          <p:cNvSpPr/>
          <p:nvPr/>
        </p:nvSpPr>
        <p:spPr>
          <a:xfrm>
            <a:off x="664362" y="7733742"/>
            <a:ext cx="5649352" cy="400110"/>
          </a:xfrm>
          <a:prstGeom prst="rect">
            <a:avLst/>
          </a:prstGeom>
        </p:spPr>
        <p:txBody>
          <a:bodyPr wrap="square">
            <a:spAutoFit/>
          </a:bodyPr>
          <a:lstStyle/>
          <a:p>
            <a:pPr algn="ctr"/>
            <a:r>
              <a:rPr lang="en-US" sz="2000" b="1" i="1" dirty="0">
                <a:latin typeface="Calibri" panose="020F0502020204030204" pitchFamily="34" charset="0"/>
              </a:rPr>
              <a:t>Presented by Director Mykel Coleman</a:t>
            </a:r>
          </a:p>
        </p:txBody>
      </p:sp>
      <p:sp>
        <p:nvSpPr>
          <p:cNvPr id="7" name="Rectangle 6">
            <a:extLst>
              <a:ext uri="{FF2B5EF4-FFF2-40B4-BE49-F238E27FC236}">
                <a16:creationId xmlns:a16="http://schemas.microsoft.com/office/drawing/2014/main" id="{7FDEF5B5-476A-4543-8C24-C87160EBFFBF}"/>
              </a:ext>
            </a:extLst>
          </p:cNvPr>
          <p:cNvSpPr/>
          <p:nvPr/>
        </p:nvSpPr>
        <p:spPr>
          <a:xfrm>
            <a:off x="539092" y="3006883"/>
            <a:ext cx="5649352" cy="400110"/>
          </a:xfrm>
          <a:prstGeom prst="rect">
            <a:avLst/>
          </a:prstGeom>
        </p:spPr>
        <p:txBody>
          <a:bodyPr wrap="square">
            <a:spAutoFit/>
          </a:bodyPr>
          <a:lstStyle/>
          <a:p>
            <a:pPr algn="ctr"/>
            <a:r>
              <a:rPr lang="en-US" sz="2000" b="1" i="1" dirty="0">
                <a:solidFill>
                  <a:srgbClr val="FF0000"/>
                </a:solidFill>
                <a:latin typeface="Calibri" panose="020F0502020204030204" pitchFamily="34" charset="0"/>
              </a:rPr>
              <a:t>Double Click Image to Play Video</a:t>
            </a:r>
          </a:p>
        </p:txBody>
      </p:sp>
      <p:sp>
        <p:nvSpPr>
          <p:cNvPr id="3" name="Rectangle 2">
            <a:extLst>
              <a:ext uri="{FF2B5EF4-FFF2-40B4-BE49-F238E27FC236}">
                <a16:creationId xmlns:a16="http://schemas.microsoft.com/office/drawing/2014/main" id="{CB3F0E29-2783-4956-9F8A-C690A23758B8}"/>
              </a:ext>
            </a:extLst>
          </p:cNvPr>
          <p:cNvSpPr/>
          <p:nvPr/>
        </p:nvSpPr>
        <p:spPr>
          <a:xfrm>
            <a:off x="1544805" y="8133852"/>
            <a:ext cx="3888464" cy="369332"/>
          </a:xfrm>
          <a:prstGeom prst="rect">
            <a:avLst/>
          </a:prstGeom>
        </p:spPr>
        <p:txBody>
          <a:bodyPr wrap="square">
            <a:spAutoFit/>
          </a:bodyPr>
          <a:lstStyle/>
          <a:p>
            <a:pPr algn="ctr"/>
            <a:r>
              <a:rPr lang="en-US" b="1" dirty="0">
                <a:latin typeface="Calibri" panose="020F0502020204030204" pitchFamily="34" charset="0"/>
                <a:hlinkClick r:id="rId4"/>
              </a:rPr>
              <a:t>VISIT: MYKELCOLEMANSTUDIOS.COM</a:t>
            </a:r>
            <a:endParaRPr lang="en-US" b="1" dirty="0">
              <a:latin typeface="Calibri" panose="020F0502020204030204" pitchFamily="34" charset="0"/>
            </a:endParaRPr>
          </a:p>
        </p:txBody>
      </p:sp>
    </p:spTree>
    <p:extLst>
      <p:ext uri="{BB962C8B-B14F-4D97-AF65-F5344CB8AC3E}">
        <p14:creationId xmlns:p14="http://schemas.microsoft.com/office/powerpoint/2010/main" val="2410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B5F86-58FA-40FA-803F-5C3D373CF54A}"/>
              </a:ext>
            </a:extLst>
          </p:cNvPr>
          <p:cNvSpPr/>
          <p:nvPr/>
        </p:nvSpPr>
        <p:spPr>
          <a:xfrm>
            <a:off x="664362" y="1043832"/>
            <a:ext cx="5649352" cy="1292662"/>
          </a:xfrm>
          <a:prstGeom prst="rect">
            <a:avLst/>
          </a:prstGeom>
        </p:spPr>
        <p:txBody>
          <a:bodyPr wrap="square">
            <a:spAutoFit/>
          </a:bodyPr>
          <a:lstStyle/>
          <a:p>
            <a:pPr algn="ctr"/>
            <a:r>
              <a:rPr lang="en-US" sz="2400" b="1" dirty="0">
                <a:latin typeface="Calibri" panose="020F0502020204030204" pitchFamily="34" charset="0"/>
              </a:rPr>
              <a:t>"YOU BETTER NOT TELL" </a:t>
            </a:r>
          </a:p>
          <a:p>
            <a:pPr algn="ctr"/>
            <a:r>
              <a:rPr lang="en-US" sz="2000" b="1" i="1" dirty="0">
                <a:latin typeface="Calibri" panose="020F0502020204030204" pitchFamily="34" charset="0"/>
              </a:rPr>
              <a:t>Musical Stage Play  </a:t>
            </a:r>
          </a:p>
          <a:p>
            <a:pPr algn="ctr"/>
            <a:r>
              <a:rPr lang="en-US" sz="1400" b="1" dirty="0">
                <a:latin typeface="Calibri" panose="020F0502020204030204" pitchFamily="34" charset="0"/>
              </a:rPr>
              <a:t>based on a true story about abuse, molestation and mental illness</a:t>
            </a:r>
          </a:p>
          <a:p>
            <a:pPr algn="ctr"/>
            <a:r>
              <a:rPr lang="en-US" sz="2000" b="1" dirty="0">
                <a:latin typeface="Calibri" panose="020F0502020204030204" pitchFamily="34" charset="0"/>
              </a:rPr>
              <a:t> Sponsorship Package</a:t>
            </a:r>
          </a:p>
        </p:txBody>
      </p:sp>
      <p:pic>
        <p:nvPicPr>
          <p:cNvPr id="7" name="Picture 6">
            <a:extLst>
              <a:ext uri="{FF2B5EF4-FFF2-40B4-BE49-F238E27FC236}">
                <a16:creationId xmlns:a16="http://schemas.microsoft.com/office/drawing/2014/main" id="{739A06BC-2415-467D-984B-E2B289CE243E}"/>
              </a:ext>
            </a:extLst>
          </p:cNvPr>
          <p:cNvPicPr>
            <a:picLocks noChangeAspect="1"/>
          </p:cNvPicPr>
          <p:nvPr/>
        </p:nvPicPr>
        <p:blipFill>
          <a:blip r:embed="rId4"/>
          <a:stretch>
            <a:fillRect/>
          </a:stretch>
        </p:blipFill>
        <p:spPr>
          <a:xfrm>
            <a:off x="3591691" y="5638044"/>
            <a:ext cx="1510446" cy="1969811"/>
          </a:xfrm>
          <a:prstGeom prst="rect">
            <a:avLst/>
          </a:prstGeom>
        </p:spPr>
      </p:pic>
      <p:pic>
        <p:nvPicPr>
          <p:cNvPr id="11" name="Picture 10">
            <a:extLst>
              <a:ext uri="{FF2B5EF4-FFF2-40B4-BE49-F238E27FC236}">
                <a16:creationId xmlns:a16="http://schemas.microsoft.com/office/drawing/2014/main" id="{A729FE5C-DBF1-4CFB-B073-C30D9215FD17}"/>
              </a:ext>
            </a:extLst>
          </p:cNvPr>
          <p:cNvPicPr>
            <a:picLocks noChangeAspect="1"/>
          </p:cNvPicPr>
          <p:nvPr/>
        </p:nvPicPr>
        <p:blipFill>
          <a:blip r:embed="rId5"/>
          <a:stretch>
            <a:fillRect/>
          </a:stretch>
        </p:blipFill>
        <p:spPr>
          <a:xfrm>
            <a:off x="523685" y="5638045"/>
            <a:ext cx="1109678" cy="1969811"/>
          </a:xfrm>
          <a:prstGeom prst="rect">
            <a:avLst/>
          </a:prstGeom>
        </p:spPr>
      </p:pic>
      <p:pic>
        <p:nvPicPr>
          <p:cNvPr id="14" name="Picture 13">
            <a:extLst>
              <a:ext uri="{FF2B5EF4-FFF2-40B4-BE49-F238E27FC236}">
                <a16:creationId xmlns:a16="http://schemas.microsoft.com/office/drawing/2014/main" id="{BEFEB19A-A6E8-4983-AE94-9D48E9D39202}"/>
              </a:ext>
            </a:extLst>
          </p:cNvPr>
          <p:cNvPicPr>
            <a:picLocks noChangeAspect="1"/>
          </p:cNvPicPr>
          <p:nvPr/>
        </p:nvPicPr>
        <p:blipFill>
          <a:blip r:embed="rId6"/>
          <a:stretch>
            <a:fillRect/>
          </a:stretch>
        </p:blipFill>
        <p:spPr>
          <a:xfrm>
            <a:off x="1633363" y="5638044"/>
            <a:ext cx="1958326" cy="1969811"/>
          </a:xfrm>
          <a:prstGeom prst="rect">
            <a:avLst/>
          </a:prstGeom>
        </p:spPr>
      </p:pic>
      <p:pic>
        <p:nvPicPr>
          <p:cNvPr id="16" name="Picture 15">
            <a:extLst>
              <a:ext uri="{FF2B5EF4-FFF2-40B4-BE49-F238E27FC236}">
                <a16:creationId xmlns:a16="http://schemas.microsoft.com/office/drawing/2014/main" id="{98169BEF-EB83-44FD-ACFE-3067BB097C70}"/>
              </a:ext>
            </a:extLst>
          </p:cNvPr>
          <p:cNvPicPr>
            <a:picLocks noChangeAspect="1"/>
          </p:cNvPicPr>
          <p:nvPr/>
        </p:nvPicPr>
        <p:blipFill>
          <a:blip r:embed="rId7"/>
          <a:stretch>
            <a:fillRect/>
          </a:stretch>
        </p:blipFill>
        <p:spPr>
          <a:xfrm>
            <a:off x="5102137" y="5638043"/>
            <a:ext cx="1334442" cy="1969811"/>
          </a:xfrm>
          <a:prstGeom prst="rect">
            <a:avLst/>
          </a:prstGeom>
        </p:spPr>
      </p:pic>
      <p:sp>
        <p:nvSpPr>
          <p:cNvPr id="17" name="TextBox 16">
            <a:extLst>
              <a:ext uri="{FF2B5EF4-FFF2-40B4-BE49-F238E27FC236}">
                <a16:creationId xmlns:a16="http://schemas.microsoft.com/office/drawing/2014/main" id="{E844EC73-F73B-4A21-82B0-4830425AB83A}"/>
              </a:ext>
            </a:extLst>
          </p:cNvPr>
          <p:cNvSpPr txBox="1"/>
          <p:nvPr/>
        </p:nvSpPr>
        <p:spPr>
          <a:xfrm>
            <a:off x="370451" y="7812306"/>
            <a:ext cx="1262912" cy="954107"/>
          </a:xfrm>
          <a:prstGeom prst="rect">
            <a:avLst/>
          </a:prstGeom>
          <a:noFill/>
        </p:spPr>
        <p:txBody>
          <a:bodyPr wrap="square" rtlCol="0">
            <a:spAutoFit/>
          </a:bodyPr>
          <a:lstStyle/>
          <a:p>
            <a:pPr algn="ctr"/>
            <a:r>
              <a:rPr lang="en-US" sz="1400" b="1" dirty="0"/>
              <a:t> “Basketball Wives of LA” Jackie Christie</a:t>
            </a:r>
          </a:p>
        </p:txBody>
      </p:sp>
      <p:sp>
        <p:nvSpPr>
          <p:cNvPr id="18" name="TextBox 17">
            <a:extLst>
              <a:ext uri="{FF2B5EF4-FFF2-40B4-BE49-F238E27FC236}">
                <a16:creationId xmlns:a16="http://schemas.microsoft.com/office/drawing/2014/main" id="{CE66AE4F-7402-4081-B407-DBCAAC512E05}"/>
              </a:ext>
            </a:extLst>
          </p:cNvPr>
          <p:cNvSpPr txBox="1"/>
          <p:nvPr/>
        </p:nvSpPr>
        <p:spPr>
          <a:xfrm>
            <a:off x="1981070" y="7812305"/>
            <a:ext cx="1262912" cy="1169551"/>
          </a:xfrm>
          <a:prstGeom prst="rect">
            <a:avLst/>
          </a:prstGeom>
          <a:noFill/>
        </p:spPr>
        <p:txBody>
          <a:bodyPr wrap="square" rtlCol="0">
            <a:spAutoFit/>
          </a:bodyPr>
          <a:lstStyle/>
          <a:p>
            <a:pPr algn="ctr"/>
            <a:r>
              <a:rPr lang="en-US" sz="1400" b="1" dirty="0"/>
              <a:t> “R&amp;B Singing Legend” Lenny Williams</a:t>
            </a:r>
          </a:p>
        </p:txBody>
      </p:sp>
      <p:sp>
        <p:nvSpPr>
          <p:cNvPr id="19" name="TextBox 18">
            <a:extLst>
              <a:ext uri="{FF2B5EF4-FFF2-40B4-BE49-F238E27FC236}">
                <a16:creationId xmlns:a16="http://schemas.microsoft.com/office/drawing/2014/main" id="{449314DB-3FE1-4D18-9517-AD87D4A72E3B}"/>
              </a:ext>
            </a:extLst>
          </p:cNvPr>
          <p:cNvSpPr txBox="1"/>
          <p:nvPr/>
        </p:nvSpPr>
        <p:spPr>
          <a:xfrm>
            <a:off x="3715458" y="7812305"/>
            <a:ext cx="1262912" cy="954107"/>
          </a:xfrm>
          <a:prstGeom prst="rect">
            <a:avLst/>
          </a:prstGeom>
          <a:noFill/>
        </p:spPr>
        <p:txBody>
          <a:bodyPr wrap="square" rtlCol="0">
            <a:spAutoFit/>
          </a:bodyPr>
          <a:lstStyle/>
          <a:p>
            <a:pPr algn="ctr"/>
            <a:r>
              <a:rPr lang="en-US" sz="1400" b="1" dirty="0"/>
              <a:t> “I Don’t Want to Do Wrong” Andre </a:t>
            </a:r>
            <a:r>
              <a:rPr lang="en-US" sz="1400" b="1" dirty="0" err="1"/>
              <a:t>Pitre</a:t>
            </a:r>
            <a:endParaRPr lang="en-US" sz="1400" b="1" dirty="0"/>
          </a:p>
        </p:txBody>
      </p:sp>
      <p:sp>
        <p:nvSpPr>
          <p:cNvPr id="20" name="TextBox 19">
            <a:extLst>
              <a:ext uri="{FF2B5EF4-FFF2-40B4-BE49-F238E27FC236}">
                <a16:creationId xmlns:a16="http://schemas.microsoft.com/office/drawing/2014/main" id="{7EC02B96-4F66-4FED-B252-A8132A82ED72}"/>
              </a:ext>
            </a:extLst>
          </p:cNvPr>
          <p:cNvSpPr txBox="1"/>
          <p:nvPr/>
        </p:nvSpPr>
        <p:spPr>
          <a:xfrm>
            <a:off x="5102137" y="7812305"/>
            <a:ext cx="1262912" cy="954107"/>
          </a:xfrm>
          <a:prstGeom prst="rect">
            <a:avLst/>
          </a:prstGeom>
          <a:noFill/>
        </p:spPr>
        <p:txBody>
          <a:bodyPr wrap="square" rtlCol="0">
            <a:spAutoFit/>
          </a:bodyPr>
          <a:lstStyle/>
          <a:p>
            <a:pPr algn="ctr"/>
            <a:r>
              <a:rPr lang="en-US" sz="1400" b="1" dirty="0"/>
              <a:t> “Writer and Director” Mykel Coleman</a:t>
            </a:r>
          </a:p>
        </p:txBody>
      </p:sp>
      <p:sp>
        <p:nvSpPr>
          <p:cNvPr id="21" name="TextBox 20">
            <a:extLst>
              <a:ext uri="{FF2B5EF4-FFF2-40B4-BE49-F238E27FC236}">
                <a16:creationId xmlns:a16="http://schemas.microsoft.com/office/drawing/2014/main" id="{BA76E4AA-611A-4DCB-95F8-5608340E87C7}"/>
              </a:ext>
            </a:extLst>
          </p:cNvPr>
          <p:cNvSpPr txBox="1"/>
          <p:nvPr/>
        </p:nvSpPr>
        <p:spPr>
          <a:xfrm>
            <a:off x="2257249" y="5330266"/>
            <a:ext cx="2408674" cy="307777"/>
          </a:xfrm>
          <a:prstGeom prst="rect">
            <a:avLst/>
          </a:prstGeom>
          <a:noFill/>
        </p:spPr>
        <p:txBody>
          <a:bodyPr wrap="square" rtlCol="0">
            <a:spAutoFit/>
          </a:bodyPr>
          <a:lstStyle/>
          <a:p>
            <a:pPr algn="ctr"/>
            <a:r>
              <a:rPr lang="en-US" sz="1400" b="1" dirty="0"/>
              <a:t> Celebrity Cast Members</a:t>
            </a:r>
          </a:p>
        </p:txBody>
      </p:sp>
      <p:pic>
        <p:nvPicPr>
          <p:cNvPr id="3" name="YouBetterNotTell_RadioSpot_BAYDec8_Commercial2_withLenny">
            <a:hlinkClick r:id="" action="ppaction://media"/>
            <a:extLst>
              <a:ext uri="{FF2B5EF4-FFF2-40B4-BE49-F238E27FC236}">
                <a16:creationId xmlns:a16="http://schemas.microsoft.com/office/drawing/2014/main" id="{39DBE59B-1AA7-4618-8B79-0C86BA20A22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48905" y="3605980"/>
            <a:ext cx="1285568" cy="1285568"/>
          </a:xfrm>
          <a:prstGeom prst="rect">
            <a:avLst/>
          </a:prstGeom>
        </p:spPr>
      </p:pic>
    </p:spTree>
    <p:extLst>
      <p:ext uri="{BB962C8B-B14F-4D97-AF65-F5344CB8AC3E}">
        <p14:creationId xmlns:p14="http://schemas.microsoft.com/office/powerpoint/2010/main" val="38918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ED7CA-B09D-43B5-8BF2-71E722A1D01F}"/>
              </a:ext>
            </a:extLst>
          </p:cNvPr>
          <p:cNvSpPr/>
          <p:nvPr/>
        </p:nvSpPr>
        <p:spPr>
          <a:xfrm>
            <a:off x="579956" y="2394476"/>
            <a:ext cx="5649352" cy="6432530"/>
          </a:xfrm>
          <a:prstGeom prst="rect">
            <a:avLst/>
          </a:prstGeom>
        </p:spPr>
        <p:txBody>
          <a:bodyPr wrap="square">
            <a:spAutoFit/>
          </a:bodyPr>
          <a:lstStyle/>
          <a:p>
            <a:pPr algn="ctr"/>
            <a:r>
              <a:rPr lang="en-US" sz="2000" b="1" dirty="0">
                <a:solidFill>
                  <a:schemeClr val="bg1"/>
                </a:solidFill>
                <a:latin typeface="+mj-lt"/>
                <a:ea typeface="Calibri" panose="020F0502020204030204" pitchFamily="34" charset="0"/>
                <a:cs typeface="Times New Roman" panose="02020603050405020304" pitchFamily="18" charset="0"/>
              </a:rPr>
              <a:t>Board of Directors</a:t>
            </a:r>
            <a:endParaRPr lang="en-US" sz="1400" dirty="0">
              <a:solidFill>
                <a:schemeClr val="bg1"/>
              </a:solidFill>
              <a:latin typeface="+mj-lt"/>
              <a:ea typeface="Calibri" panose="020F0502020204030204" pitchFamily="34" charset="0"/>
              <a:cs typeface="Times New Roman" panose="02020603050405020304" pitchFamily="18" charset="0"/>
            </a:endParaRPr>
          </a:p>
          <a:p>
            <a:pPr algn="ct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ea typeface="Calibri" panose="020F0502020204030204" pitchFamily="34" charset="0"/>
                <a:cs typeface="Times New Roman" panose="02020603050405020304" pitchFamily="18" charset="0"/>
              </a:rPr>
              <a:t>Mykel Coleman</a:t>
            </a:r>
            <a:endParaRPr lang="en-US" sz="1400" dirty="0">
              <a:solidFill>
                <a:schemeClr val="tx2">
                  <a:lumMod val="75000"/>
                </a:schemeClr>
              </a:solidFill>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President/Director/Writer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Mykel Coleman Studios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13360 Burbank Blvd. Suite #1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Sherman Oaks, CA 91401</a:t>
            </a:r>
          </a:p>
          <a:p>
            <a:pPr algn="ctr"/>
            <a:r>
              <a:rPr lang="en-US" sz="1600" dirty="0">
                <a:latin typeface="Calibri" panose="020F0502020204030204" pitchFamily="34" charset="0"/>
                <a:ea typeface="Calibri" panose="020F0502020204030204" pitchFamily="34" charset="0"/>
                <a:cs typeface="Times New Roman" panose="02020603050405020304" pitchFamily="18" charset="0"/>
              </a:rPr>
              <a:t>(404)951-4421</a:t>
            </a: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mykelcolemanstudios@gmail.com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ea typeface="Calibri" panose="020F0502020204030204" pitchFamily="34" charset="0"/>
                <a:cs typeface="Times New Roman" panose="02020603050405020304" pitchFamily="18" charset="0"/>
              </a:rPr>
              <a:t>Dwayne Sparks</a:t>
            </a:r>
            <a:endParaRPr lang="en-US" sz="1400" dirty="0">
              <a:solidFill>
                <a:schemeClr val="tx2">
                  <a:lumMod val="75000"/>
                </a:schemeClr>
              </a:solidFill>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Business Manager</a:t>
            </a:r>
          </a:p>
          <a:p>
            <a:pPr algn="ctr"/>
            <a:r>
              <a:rPr lang="en-US" sz="1600" dirty="0">
                <a:latin typeface="Calibri" panose="020F0502020204030204" pitchFamily="34" charset="0"/>
                <a:ea typeface="Calibri" panose="020F0502020204030204" pitchFamily="34" charset="0"/>
                <a:cs typeface="Times New Roman" panose="02020603050405020304" pitchFamily="18" charset="0"/>
              </a:rPr>
              <a:t>(310) 562-2335</a:t>
            </a: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sparkseg@gmail.com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latin typeface="+mj-lt"/>
                <a:ea typeface="Calibri" panose="020F0502020204030204" pitchFamily="34" charset="0"/>
                <a:cs typeface="Times New Roman" panose="02020603050405020304" pitchFamily="18" charset="0"/>
              </a:rPr>
              <a:t>Patricia Lindsey, B.A.</a:t>
            </a:r>
            <a:endParaRPr lang="en-US" sz="1400" dirty="0">
              <a:solidFill>
                <a:schemeClr val="tx2">
                  <a:lumMod val="75000"/>
                </a:schemeClr>
              </a:solidFill>
              <a:latin typeface="+mj-lt"/>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Producer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plindsey07@gmail.com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err="1">
                <a:solidFill>
                  <a:schemeClr val="tx2">
                    <a:lumMod val="75000"/>
                  </a:schemeClr>
                </a:solidFill>
                <a:latin typeface="+mj-lt"/>
                <a:ea typeface="Calibri" panose="020F0502020204030204" pitchFamily="34" charset="0"/>
                <a:cs typeface="Times New Roman" panose="02020603050405020304" pitchFamily="18" charset="0"/>
              </a:rPr>
              <a:t>Chynethia</a:t>
            </a:r>
            <a:r>
              <a:rPr lang="en-US" b="1" dirty="0">
                <a:solidFill>
                  <a:schemeClr val="tx2">
                    <a:lumMod val="75000"/>
                  </a:schemeClr>
                </a:solidFill>
                <a:latin typeface="+mj-lt"/>
                <a:ea typeface="Calibri" panose="020F0502020204030204" pitchFamily="34" charset="0"/>
                <a:cs typeface="Times New Roman" panose="02020603050405020304" pitchFamily="18" charset="0"/>
              </a:rPr>
              <a:t> Boyd, M.B.A.</a:t>
            </a:r>
            <a:endParaRPr lang="en-US" sz="1400" dirty="0">
              <a:solidFill>
                <a:schemeClr val="tx2">
                  <a:lumMod val="75000"/>
                </a:schemeClr>
              </a:solidFill>
              <a:latin typeface="+mj-lt"/>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Producer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cboydhkr@yahoo.com</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6992BE6-7D28-4BD7-9015-1B62228BEA6F}"/>
              </a:ext>
            </a:extLst>
          </p:cNvPr>
          <p:cNvPicPr>
            <a:picLocks noChangeAspect="1"/>
          </p:cNvPicPr>
          <p:nvPr/>
        </p:nvPicPr>
        <p:blipFill>
          <a:blip r:embed="rId6"/>
          <a:stretch>
            <a:fillRect/>
          </a:stretch>
        </p:blipFill>
        <p:spPr>
          <a:xfrm>
            <a:off x="446324" y="753809"/>
            <a:ext cx="1435100" cy="887969"/>
          </a:xfrm>
          <a:prstGeom prst="rect">
            <a:avLst/>
          </a:prstGeom>
        </p:spPr>
      </p:pic>
    </p:spTree>
    <p:extLst>
      <p:ext uri="{BB962C8B-B14F-4D97-AF65-F5344CB8AC3E}">
        <p14:creationId xmlns:p14="http://schemas.microsoft.com/office/powerpoint/2010/main" val="2776540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4228</TotalTime>
  <Words>554</Words>
  <Application>Microsoft Office PowerPoint</Application>
  <PresentationFormat>On-screen Show (4:3)</PresentationFormat>
  <Paragraphs>144</Paragraphs>
  <Slides>9</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Black</vt:lpstr>
      <vt:lpstr>Broadway</vt:lpstr>
      <vt:lpstr>Calibri</vt:lpstr>
      <vt:lpstr>Century Gothic</vt:lpstr>
      <vt:lpstr>Lucida Handwriting</vt:lpstr>
      <vt:lpstr>Symbol</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Mykel</dc:creator>
  <cp:lastModifiedBy>Mykel</cp:lastModifiedBy>
  <cp:revision>25</cp:revision>
  <dcterms:created xsi:type="dcterms:W3CDTF">2017-09-25T20:40:02Z</dcterms:created>
  <dcterms:modified xsi:type="dcterms:W3CDTF">2017-10-30T04:09:02Z</dcterms:modified>
</cp:coreProperties>
</file>