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sldIdLst>
    <p:sldId id="260" r:id="rId2"/>
    <p:sldId id="261" r:id="rId3"/>
    <p:sldId id="262" r:id="rId4"/>
    <p:sldId id="257" r:id="rId5"/>
    <p:sldId id="258" r:id="rId6"/>
    <p:sldId id="259" r:id="rId7"/>
    <p:sldId id="264" r:id="rId8"/>
    <p:sldId id="263" r:id="rId9"/>
    <p:sldId id="265"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5" d="100"/>
          <a:sy n="65" d="100"/>
        </p:scale>
        <p:origin x="26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3077"/>
            <a:ext cx="6858000" cy="9147077"/>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649831" y="2963499"/>
            <a:ext cx="4438259" cy="3406344"/>
          </a:xfrm>
        </p:spPr>
        <p:txBody>
          <a:bodyPr anchor="b"/>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49831" y="6369840"/>
            <a:ext cx="4438259" cy="114856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5336364" y="2505092"/>
            <a:ext cx="1320799" cy="171494"/>
          </a:xfrm>
        </p:spPr>
        <p:txBody>
          <a:bodyPr anchor="t" anchorCtr="0"/>
          <a:lstStyle>
            <a:lvl1pPr algn="l">
              <a:defRPr b="0" i="0">
                <a:solidFill>
                  <a:schemeClr val="bg1"/>
                </a:solidFill>
              </a:defRPr>
            </a:lvl1pPr>
          </a:lstStyle>
          <a:p>
            <a:fld id="{1E700B27-DE4C-4B9E-BB11-B9027034A00F}" type="datetimeFigureOut">
              <a:rPr lang="en-US" smtClean="0"/>
              <a:pPr/>
              <a:t>10/29/2017</a:t>
            </a:fld>
            <a:endParaRPr lang="en-US" dirty="0"/>
          </a:p>
        </p:txBody>
      </p:sp>
      <p:sp>
        <p:nvSpPr>
          <p:cNvPr id="5" name="Footer Placeholder 4"/>
          <p:cNvSpPr>
            <a:spLocks noGrp="1"/>
          </p:cNvSpPr>
          <p:nvPr>
            <p:ph type="ftr" sz="quarter" idx="11"/>
          </p:nvPr>
        </p:nvSpPr>
        <p:spPr>
          <a:xfrm rot="5400000">
            <a:off x="3551384" y="4419234"/>
            <a:ext cx="5146393" cy="171495"/>
          </a:xfrm>
        </p:spPr>
        <p:txBody>
          <a:bodyPr/>
          <a:lstStyle>
            <a:lvl1pPr>
              <a:defRPr>
                <a:solidFill>
                  <a:schemeClr val="bg1"/>
                </a:solidFill>
              </a:defRPr>
            </a:lvl1pPr>
          </a:lstStyle>
          <a:p>
            <a:r>
              <a:rPr lang="en-US"/>
              <a:t>
              </a:t>
            </a:r>
            <a:endParaRPr lang="en-US" dirty="0"/>
          </a:p>
        </p:txBody>
      </p:sp>
      <p:sp>
        <p:nvSpPr>
          <p:cNvPr id="10" name="Rectangle 9"/>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5823960" y="390146"/>
            <a:ext cx="471610" cy="1023583"/>
          </a:xfrm>
        </p:spPr>
        <p:txBody>
          <a:bodyPr/>
          <a:lstStyle>
            <a:lvl1pPr>
              <a:defRPr sz="2100" b="0" i="0" baseline="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17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3077"/>
            <a:ext cx="6858000" cy="9147077"/>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2" y="6615271"/>
            <a:ext cx="4816502"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1" y="914400"/>
            <a:ext cx="481650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49833" y="7370921"/>
            <a:ext cx="4816502" cy="658283"/>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smtClean="0"/>
              <a:t>10/29/2017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74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3077"/>
            <a:ext cx="6858000" cy="9147077"/>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1" y="1236134"/>
            <a:ext cx="4816503" cy="2204156"/>
          </a:xfrm>
        </p:spPr>
        <p:txBody>
          <a:bodyPr anchor="ctr"/>
          <a:lstStyle>
            <a:lvl1pPr>
              <a:defRPr sz="2700"/>
            </a:lvl1pPr>
          </a:lstStyle>
          <a:p>
            <a:r>
              <a:rPr lang="en-US"/>
              <a:t>Click to edit Master title style</a:t>
            </a:r>
            <a:endParaRPr lang="en-US" dirty="0"/>
          </a:p>
        </p:txBody>
      </p:sp>
      <p:sp>
        <p:nvSpPr>
          <p:cNvPr id="13" name="Text Placeholder 3"/>
          <p:cNvSpPr>
            <a:spLocks noGrp="1"/>
          </p:cNvSpPr>
          <p:nvPr>
            <p:ph type="body" sz="half" idx="2"/>
          </p:nvPr>
        </p:nvSpPr>
        <p:spPr>
          <a:xfrm>
            <a:off x="649831" y="4678676"/>
            <a:ext cx="4816502" cy="3354497"/>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8" name="Rectangle 17"/>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429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3077"/>
            <a:ext cx="6858000" cy="9147077"/>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483541" y="872352"/>
            <a:ext cx="451193" cy="101566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000" dirty="0"/>
              <a:t>“</a:t>
            </a:r>
          </a:p>
        </p:txBody>
      </p:sp>
      <p:sp>
        <p:nvSpPr>
          <p:cNvPr id="11" name="TextBox 10"/>
          <p:cNvSpPr txBox="1"/>
          <p:nvPr/>
        </p:nvSpPr>
        <p:spPr>
          <a:xfrm>
            <a:off x="5420591" y="3867386"/>
            <a:ext cx="404230" cy="1015663"/>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6000" dirty="0"/>
              <a:t>”</a:t>
            </a:r>
          </a:p>
        </p:txBody>
      </p:sp>
      <p:sp>
        <p:nvSpPr>
          <p:cNvPr id="2" name="Title 1"/>
          <p:cNvSpPr>
            <a:spLocks noGrp="1"/>
          </p:cNvSpPr>
          <p:nvPr>
            <p:ph type="title"/>
          </p:nvPr>
        </p:nvSpPr>
        <p:spPr>
          <a:xfrm>
            <a:off x="846045" y="1219202"/>
            <a:ext cx="4620289" cy="3859837"/>
          </a:xfrm>
        </p:spPr>
        <p:txBody>
          <a:bodyPr/>
          <a:lstStyle>
            <a:lvl1pPr>
              <a:defRPr sz="2700"/>
            </a:lvl1pPr>
          </a:lstStyle>
          <a:p>
            <a:r>
              <a:rPr lang="en-US"/>
              <a:t>Click to edit Master title style</a:t>
            </a:r>
            <a:endParaRPr lang="en-US" dirty="0"/>
          </a:p>
        </p:txBody>
      </p:sp>
      <p:sp>
        <p:nvSpPr>
          <p:cNvPr id="17" name="Text Placeholder 3"/>
          <p:cNvSpPr>
            <a:spLocks noGrp="1"/>
          </p:cNvSpPr>
          <p:nvPr>
            <p:ph type="body" sz="half" idx="13"/>
          </p:nvPr>
        </p:nvSpPr>
        <p:spPr>
          <a:xfrm>
            <a:off x="1040459" y="5085965"/>
            <a:ext cx="4234607" cy="444151"/>
          </a:xfrm>
        </p:spPr>
        <p:txBody>
          <a:bodyPr>
            <a:normAutofit/>
          </a:bodyPr>
          <a:lstStyle>
            <a:lvl1pPr marL="0" indent="0">
              <a:buNone/>
              <a:defRPr lang="en-US" sz="1050" b="0" i="0" kern="1200" cap="small" dirty="0">
                <a:solidFill>
                  <a:schemeClr val="accent1"/>
                </a:solidFill>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6" name="Text Placeholder 3"/>
          <p:cNvSpPr>
            <a:spLocks noGrp="1"/>
          </p:cNvSpPr>
          <p:nvPr>
            <p:ph type="body" sz="half" idx="2"/>
          </p:nvPr>
        </p:nvSpPr>
        <p:spPr>
          <a:xfrm>
            <a:off x="649830" y="6667754"/>
            <a:ext cx="4816504" cy="136542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lvl1pPr>
              <a:defRPr sz="675"/>
            </a:lvl1pPr>
          </a:lstStyle>
          <a:p>
            <a:fld id="{C873B183-A821-4095-A363-9EC968635539}" type="datetimeFigureOut">
              <a:rPr lang="en-US" smtClean="0"/>
              <a:t>10/29/2017</a:t>
            </a:fld>
            <a:endParaRPr lang="en-US" dirty="0"/>
          </a:p>
        </p:txBody>
      </p:sp>
      <p:sp>
        <p:nvSpPr>
          <p:cNvPr id="5" name="Footer Placeholder 4"/>
          <p:cNvSpPr>
            <a:spLocks noGrp="1"/>
          </p:cNvSpPr>
          <p:nvPr>
            <p:ph type="ftr" sz="quarter" idx="11"/>
          </p:nvPr>
        </p:nvSpPr>
        <p:spPr/>
        <p:txBody>
          <a:bodyPr/>
          <a:lstStyle>
            <a:lvl1pPr>
              <a:defRPr sz="675"/>
            </a:lvl1pPr>
          </a:lstStyle>
          <a:p>
            <a:r>
              <a:rPr lang="en-US"/>
              <a:t>
              </a:t>
            </a:r>
            <a:endParaRPr lang="en-US" dirty="0"/>
          </a:p>
        </p:txBody>
      </p:sp>
      <p:sp>
        <p:nvSpPr>
          <p:cNvPr id="43" name="Rectangle 42"/>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65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3077"/>
            <a:ext cx="6858000" cy="9147077"/>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1" y="2743200"/>
            <a:ext cx="4816503" cy="279400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49831" y="6879199"/>
            <a:ext cx="4816503" cy="11472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82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651663" y="1236135"/>
            <a:ext cx="4817694" cy="946485"/>
          </a:xfrm>
        </p:spPr>
        <p:txBody>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51663" y="3318932"/>
            <a:ext cx="1733241"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2" name="Text Placeholder 3"/>
          <p:cNvSpPr>
            <a:spLocks noGrp="1"/>
          </p:cNvSpPr>
          <p:nvPr>
            <p:ph type="body" sz="half" idx="15"/>
          </p:nvPr>
        </p:nvSpPr>
        <p:spPr>
          <a:xfrm>
            <a:off x="651663" y="4196220"/>
            <a:ext cx="1733241" cy="3836953"/>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556353" y="3318935"/>
            <a:ext cx="1745063"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Text Placeholder 3"/>
          <p:cNvSpPr>
            <a:spLocks noGrp="1"/>
          </p:cNvSpPr>
          <p:nvPr>
            <p:ph type="body" sz="half" idx="16"/>
          </p:nvPr>
        </p:nvSpPr>
        <p:spPr>
          <a:xfrm>
            <a:off x="2556354" y="4196219"/>
            <a:ext cx="1745063" cy="3851155"/>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472865" y="3318934"/>
            <a:ext cx="1735305" cy="877281"/>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4" name="Text Placeholder 3"/>
          <p:cNvSpPr>
            <a:spLocks noGrp="1"/>
          </p:cNvSpPr>
          <p:nvPr>
            <p:ph type="body" sz="half" idx="17"/>
          </p:nvPr>
        </p:nvSpPr>
        <p:spPr>
          <a:xfrm>
            <a:off x="4472866" y="4196216"/>
            <a:ext cx="1735304" cy="3851157"/>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470898" y="3318935"/>
            <a:ext cx="0" cy="472843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387141" y="3318935"/>
            <a:ext cx="0" cy="472843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10/29/2017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37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649831" y="1249297"/>
            <a:ext cx="4817694" cy="933323"/>
          </a:xfrm>
        </p:spPr>
        <p:txBody>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49829" y="5584729"/>
            <a:ext cx="1735548" cy="865348"/>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765946" y="3318934"/>
            <a:ext cx="1509703" cy="19297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8"/>
          </p:nvPr>
        </p:nvSpPr>
        <p:spPr>
          <a:xfrm>
            <a:off x="649829" y="6450077"/>
            <a:ext cx="1731960" cy="1583096"/>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553238" y="5584728"/>
            <a:ext cx="1748177"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16"/>
          </p:nvPr>
        </p:nvSpPr>
        <p:spPr>
          <a:xfrm>
            <a:off x="2662966" y="3318934"/>
            <a:ext cx="1518887" cy="19297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2553238" y="6462012"/>
            <a:ext cx="1748178" cy="1571163"/>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4472865" y="5579752"/>
            <a:ext cx="1724619" cy="877283"/>
          </a:xfrm>
        </p:spPr>
        <p:txBody>
          <a:bodyPr anchor="b">
            <a:noAutofit/>
          </a:bodyPr>
          <a:lstStyle>
            <a:lvl1pPr marL="0" indent="0">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17"/>
          </p:nvPr>
        </p:nvSpPr>
        <p:spPr>
          <a:xfrm>
            <a:off x="4578709" y="3318934"/>
            <a:ext cx="1514129" cy="19297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4472865" y="6462013"/>
            <a:ext cx="1724619" cy="158536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21" name="Straight Connector 20"/>
          <p:cNvCxnSpPr/>
          <p:nvPr/>
        </p:nvCxnSpPr>
        <p:spPr>
          <a:xfrm>
            <a:off x="2467514" y="3318935"/>
            <a:ext cx="0" cy="472843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87141" y="3318935"/>
            <a:ext cx="0" cy="472843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smtClean="0"/>
              <a:t>10/29/2017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85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49831" y="3318933"/>
            <a:ext cx="4757401" cy="4707467"/>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10/29/2017</a:t>
            </a:fld>
            <a:endParaRPr lang="en-US" dirty="0"/>
          </a:p>
        </p:txBody>
      </p:sp>
      <p:sp>
        <p:nvSpPr>
          <p:cNvPr id="5" name="Footer Placeholder 4"/>
          <p:cNvSpPr>
            <a:spLocks noGrp="1"/>
          </p:cNvSpPr>
          <p:nvPr>
            <p:ph type="ftr" sz="quarter" idx="11"/>
          </p:nvPr>
        </p:nvSpPr>
        <p:spPr/>
        <p:txBody>
          <a:bodyPr/>
          <a:lstStyle>
            <a:lvl1pPr>
              <a:defRPr sz="675"/>
            </a:lvl1p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064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3077"/>
            <a:ext cx="6858000" cy="9147077"/>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4626727" y="1930399"/>
            <a:ext cx="839606" cy="6095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36177" y="1930399"/>
            <a:ext cx="3326579" cy="6095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539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10/29/2017</a:t>
            </a:fld>
            <a:endParaRPr lang="en-US" dirty="0"/>
          </a:p>
        </p:txBody>
      </p:sp>
      <p:sp>
        <p:nvSpPr>
          <p:cNvPr id="5" name="Footer Placeholder 4"/>
          <p:cNvSpPr>
            <a:spLocks noGrp="1"/>
          </p:cNvSpPr>
          <p:nvPr>
            <p:ph type="ftr" sz="quarter" idx="11"/>
          </p:nvPr>
        </p:nvSpPr>
        <p:spPr/>
        <p:txBody>
          <a:bodyPr/>
          <a:lstStyle>
            <a:lvl1pPr>
              <a:defRPr sz="675"/>
            </a:lvl1p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47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3077"/>
            <a:ext cx="6858000" cy="9147077"/>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1" y="3010118"/>
            <a:ext cx="2326324" cy="4027124"/>
          </a:xfrm>
        </p:spPr>
        <p:txBody>
          <a:bodyPr anchor="ct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3839446" y="3010118"/>
            <a:ext cx="2290990" cy="4027124"/>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10/29/2017</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386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649830" y="3318932"/>
            <a:ext cx="2727735" cy="470747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0435" y="3318933"/>
            <a:ext cx="2727736" cy="470746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10/29/2017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169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49831" y="3318933"/>
            <a:ext cx="2727734" cy="101238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49831" y="4331321"/>
            <a:ext cx="2727734" cy="369508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0436" y="3318933"/>
            <a:ext cx="2727735" cy="101238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80436" y="4331320"/>
            <a:ext cx="2727734" cy="369508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10/29/2017</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60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10/29/2017</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697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10/29/2017</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734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3077"/>
            <a:ext cx="6858000" cy="9147077"/>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0" y="1996583"/>
            <a:ext cx="2034442" cy="19304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26695" y="1937175"/>
            <a:ext cx="2724638" cy="6096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1" y="4115793"/>
            <a:ext cx="2034443" cy="3900551"/>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10/29/2017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1761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3077"/>
            <a:ext cx="6858000" cy="9147077"/>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649832" y="1816253"/>
            <a:ext cx="2240315" cy="209974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42182" y="1761067"/>
            <a:ext cx="2093327" cy="56218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38693" y="4118084"/>
            <a:ext cx="2251454" cy="3264849"/>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10/29/2017</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831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3077"/>
            <a:ext cx="6858000" cy="9147077"/>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647673" y="1234141"/>
            <a:ext cx="4759559" cy="9484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49831" y="3318933"/>
            <a:ext cx="4757401" cy="47074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3132" y="8487329"/>
            <a:ext cx="2894846" cy="304880"/>
          </a:xfrm>
          <a:prstGeom prst="rect">
            <a:avLst/>
          </a:prstGeom>
        </p:spPr>
        <p:txBody>
          <a:bodyPr vert="horz" lIns="91440" tIns="45720" rIns="91440" bIns="45720" rtlCol="0" anchor="b"/>
          <a:lstStyle>
            <a:lvl1pPr algn="l">
              <a:defRPr sz="750" b="1" i="0">
                <a:solidFill>
                  <a:schemeClr val="accent1"/>
                </a:solidFill>
              </a:defRPr>
            </a:lvl1pPr>
          </a:lstStyle>
          <a:p>
            <a:r>
              <a:rPr lang="en-US"/>
              <a:t>
              </a:t>
            </a:r>
            <a:endParaRPr lang="en-US" dirty="0"/>
          </a:p>
        </p:txBody>
      </p:sp>
      <p:sp>
        <p:nvSpPr>
          <p:cNvPr id="4" name="Date Placeholder 3"/>
          <p:cNvSpPr>
            <a:spLocks noGrp="1"/>
          </p:cNvSpPr>
          <p:nvPr>
            <p:ph type="dt" sz="half" idx="2"/>
          </p:nvPr>
        </p:nvSpPr>
        <p:spPr>
          <a:xfrm>
            <a:off x="5680833" y="8495259"/>
            <a:ext cx="742949" cy="304879"/>
          </a:xfrm>
          <a:prstGeom prst="rect">
            <a:avLst/>
          </a:prstGeom>
        </p:spPr>
        <p:txBody>
          <a:bodyPr vert="horz" lIns="91440" tIns="45720" rIns="91440" bIns="45720" rtlCol="0" anchor="b"/>
          <a:lstStyle>
            <a:lvl1pPr algn="r">
              <a:defRPr sz="675" b="1" i="0">
                <a:solidFill>
                  <a:schemeClr val="accent1"/>
                </a:solidFill>
              </a:defRPr>
            </a:lvl1pPr>
          </a:lstStyle>
          <a:p>
            <a:fld id="{7E0D914D-B099-4142-A885-11F276715148}" type="datetimeFigureOut">
              <a:rPr lang="en-US" smtClean="0"/>
              <a:t>10/29/2017</a:t>
            </a:fld>
            <a:endParaRPr lang="en-US" dirty="0"/>
          </a:p>
        </p:txBody>
      </p:sp>
      <p:sp>
        <p:nvSpPr>
          <p:cNvPr id="17" name="Rectangle 16"/>
          <p:cNvSpPr/>
          <p:nvPr/>
        </p:nvSpPr>
        <p:spPr>
          <a:xfrm>
            <a:off x="5809233" y="0"/>
            <a:ext cx="51435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5824821" y="394307"/>
            <a:ext cx="471610" cy="1023583"/>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432627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sldNum="0" hdr="0" ftr="0" dt="0"/>
  <p:txStyles>
    <p:titleStyle>
      <a:lvl1pPr algn="l" defTabSz="3429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14350" indent="-212598"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72009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92583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13157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360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1553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16942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186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kelcolemanstudios.com/" TargetMode="External"/><Relationship Id="rId2" Type="http://schemas.openxmlformats.org/officeDocument/2006/relationships/hyperlink" Target="https://youtu.be/Es28eJkZ3k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Es28eJkZ3ko" TargetMode="External"/><Relationship Id="rId4" Type="http://schemas.openxmlformats.org/officeDocument/2006/relationships/hyperlink" Target="https://mykelcolemanstudios.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1.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hyperlink" Target="mailto:sparkseg@gmail.com" TargetMode="External"/><Relationship Id="rId2" Type="http://schemas.openxmlformats.org/officeDocument/2006/relationships/hyperlink" Target="mailto:mykelcolemanstudios@gmail.com"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cboydhkr@yahoo.com" TargetMode="External"/><Relationship Id="rId4" Type="http://schemas.openxmlformats.org/officeDocument/2006/relationships/hyperlink" Target="mailto:plindsey07@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7C2341-B42D-4158-8D55-3BC3DC7B9F73}"/>
              </a:ext>
            </a:extLst>
          </p:cNvPr>
          <p:cNvPicPr>
            <a:picLocks noChangeAspect="1"/>
          </p:cNvPicPr>
          <p:nvPr/>
        </p:nvPicPr>
        <p:blipFill>
          <a:blip r:embed="rId2"/>
          <a:stretch>
            <a:fillRect/>
          </a:stretch>
        </p:blipFill>
        <p:spPr>
          <a:xfrm>
            <a:off x="386443" y="1316266"/>
            <a:ext cx="1435100" cy="887969"/>
          </a:xfrm>
          <a:prstGeom prst="rect">
            <a:avLst/>
          </a:prstGeom>
        </p:spPr>
      </p:pic>
      <p:sp>
        <p:nvSpPr>
          <p:cNvPr id="4" name="Rectangle 3">
            <a:extLst>
              <a:ext uri="{FF2B5EF4-FFF2-40B4-BE49-F238E27FC236}">
                <a16:creationId xmlns:a16="http://schemas.microsoft.com/office/drawing/2014/main" id="{87D2AF6E-291D-49EB-B84D-D6A8D218342B}"/>
              </a:ext>
            </a:extLst>
          </p:cNvPr>
          <p:cNvSpPr/>
          <p:nvPr/>
        </p:nvSpPr>
        <p:spPr>
          <a:xfrm>
            <a:off x="386443" y="2803803"/>
            <a:ext cx="6079672" cy="6001643"/>
          </a:xfrm>
          <a:prstGeom prst="rect">
            <a:avLst/>
          </a:prstGeom>
        </p:spPr>
        <p:txBody>
          <a:bodyPr wrap="square">
            <a:spAutoFit/>
          </a:bodyPr>
          <a:lstStyle/>
          <a:p>
            <a:r>
              <a:rPr lang="en-US" sz="1200" dirty="0">
                <a:latin typeface="Times New Roman" panose="02020603050405020304" pitchFamily="18" charset="0"/>
              </a:rPr>
              <a:t>October 26, 2017</a:t>
            </a:r>
          </a:p>
          <a:p>
            <a:endParaRPr lang="en" sz="1200" dirty="0">
              <a:latin typeface="Times New Roman" panose="02020603050405020304" pitchFamily="18" charset="0"/>
            </a:endParaRPr>
          </a:p>
          <a:p>
            <a:r>
              <a:rPr lang="en-US" sz="1200" dirty="0">
                <a:latin typeface="Times New Roman" panose="02020603050405020304" pitchFamily="18" charset="0"/>
              </a:rPr>
              <a:t>Dear Investor,</a:t>
            </a:r>
          </a:p>
          <a:p>
            <a:endParaRPr lang="en" sz="1200" dirty="0">
              <a:latin typeface="Times New Roman" panose="02020603050405020304" pitchFamily="18" charset="0"/>
            </a:endParaRPr>
          </a:p>
          <a:p>
            <a:r>
              <a:rPr lang="en-US" sz="1200" dirty="0">
                <a:latin typeface="Times New Roman" panose="02020603050405020304" pitchFamily="18" charset="0"/>
              </a:rPr>
              <a:t>Mykel Coleman Studios (MCS) is performing a live stage play entitled </a:t>
            </a:r>
            <a:r>
              <a:rPr lang="en-US" sz="1200" b="1" i="1" dirty="0">
                <a:latin typeface="Times New Roman" panose="02020603050405020304" pitchFamily="18" charset="0"/>
              </a:rPr>
              <a:t>“You Better Not Tell” </a:t>
            </a:r>
            <a:r>
              <a:rPr lang="en-US" sz="1200" i="1" dirty="0">
                <a:latin typeface="Times New Roman" panose="02020603050405020304" pitchFamily="18" charset="0"/>
              </a:rPr>
              <a:t>in support of a non-profit organization named Helping Kids to Recover, Inc. Friday, December 8</a:t>
            </a:r>
            <a:r>
              <a:rPr lang="en-US" sz="1200" i="1" baseline="30000" dirty="0">
                <a:latin typeface="Times New Roman" panose="02020603050405020304" pitchFamily="18" charset="0"/>
              </a:rPr>
              <a:t>th</a:t>
            </a:r>
            <a:r>
              <a:rPr lang="en-US" sz="1200" i="1" dirty="0">
                <a:latin typeface="Times New Roman" panose="02020603050405020304" pitchFamily="18" charset="0"/>
              </a:rPr>
              <a:t> @ 8pm at The Paramount Theatre in Oakland, CA!  </a:t>
            </a:r>
          </a:p>
          <a:p>
            <a:r>
              <a:rPr lang="en-US" sz="1200" b="1" i="1" dirty="0">
                <a:latin typeface="Times New Roman" panose="02020603050405020304" pitchFamily="18" charset="0"/>
              </a:rPr>
              <a:t>“You Better Not Tell” </a:t>
            </a:r>
            <a:r>
              <a:rPr lang="en-US" sz="1200" dirty="0">
                <a:latin typeface="Times New Roman" panose="02020603050405020304" pitchFamily="18" charset="0"/>
              </a:rPr>
              <a:t>is a compelling play based on a true story that brings awareness to the growing problem of molestation, abuse and mental illness.  </a:t>
            </a:r>
            <a:r>
              <a:rPr lang="en-US" sz="1200" i="1" dirty="0">
                <a:latin typeface="Times New Roman" panose="02020603050405020304" pitchFamily="18" charset="0"/>
              </a:rPr>
              <a:t>We are seeking a few investors who are interested in being part of this great cause.  As an investor you will to earn between 10% to 20% on your investment. </a:t>
            </a:r>
            <a:endParaRPr lang="en-US" sz="1200" dirty="0">
              <a:latin typeface="Times New Roman" panose="02020603050405020304" pitchFamily="18" charset="0"/>
            </a:endParaRPr>
          </a:p>
          <a:p>
            <a:r>
              <a:rPr lang="en-US" sz="1200" dirty="0">
                <a:latin typeface="Times New Roman" panose="02020603050405020304" pitchFamily="18" charset="0"/>
              </a:rPr>
              <a:t>The Stage Play will be held Friday, December 8</a:t>
            </a:r>
            <a:r>
              <a:rPr lang="en-US" sz="1200" baseline="30000" dirty="0">
                <a:latin typeface="Times New Roman" panose="02020603050405020304" pitchFamily="18" charset="0"/>
              </a:rPr>
              <a:t>th</a:t>
            </a:r>
            <a:r>
              <a:rPr lang="en-US" sz="1200" dirty="0">
                <a:latin typeface="Times New Roman" panose="02020603050405020304" pitchFamily="18" charset="0"/>
              </a:rPr>
              <a:t> @ 8pm at The Paramount Theatre in Oakland, CA.  You will receive you investment back plus the percentage based on your financial investment 7 days after the production is over which is estimated to be December 15</a:t>
            </a:r>
            <a:r>
              <a:rPr lang="en-US" sz="1200" baseline="30000" dirty="0">
                <a:latin typeface="Times New Roman" panose="02020603050405020304" pitchFamily="18" charset="0"/>
              </a:rPr>
              <a:t>th</a:t>
            </a:r>
            <a:r>
              <a:rPr lang="en-US" sz="1200" dirty="0">
                <a:latin typeface="Times New Roman" panose="02020603050405020304" pitchFamily="18" charset="0"/>
              </a:rPr>
              <a:t> due to it takes the Paramount Theatre and Ticket Master this amount of time to process the accounting after the show production.    </a:t>
            </a:r>
          </a:p>
          <a:p>
            <a:r>
              <a:rPr lang="en-US" sz="1200" dirty="0">
                <a:latin typeface="Times New Roman" panose="02020603050405020304" pitchFamily="18" charset="0"/>
              </a:rPr>
              <a:t>Your investment is guaranteed from Mykel Coleman Studios (MCS) and Sparks Entertainment.  For investors who contribute 10,000 and above you can get your name mentioned on the end of the radio commercial.  </a:t>
            </a:r>
          </a:p>
          <a:p>
            <a:r>
              <a:rPr lang="en-US" sz="1200" dirty="0">
                <a:latin typeface="Times New Roman" panose="02020603050405020304" pitchFamily="18" charset="0"/>
              </a:rPr>
              <a:t>Please complete the attached investor form by selecting your level of participation and returning the form with your sponsorship to Mr. Mykel Coleman Studios 13360 Burbank Blvd. Suite # 1 Sherman Oaks, CA 91401. </a:t>
            </a:r>
          </a:p>
          <a:p>
            <a:endParaRPr lang="en-US" sz="1200" dirty="0">
              <a:latin typeface="Times New Roman" panose="02020603050405020304" pitchFamily="18" charset="0"/>
            </a:endParaRPr>
          </a:p>
          <a:p>
            <a:r>
              <a:rPr lang="en-US" sz="1200" dirty="0">
                <a:latin typeface="Times New Roman" panose="02020603050405020304" pitchFamily="18" charset="0"/>
              </a:rPr>
              <a:t>Sincerely,</a:t>
            </a:r>
          </a:p>
          <a:p>
            <a:endParaRPr lang="en" sz="1200" dirty="0">
              <a:latin typeface="Calibri" panose="020F0502020204030204" pitchFamily="34" charset="0"/>
            </a:endParaRPr>
          </a:p>
          <a:p>
            <a:endParaRPr lang="en" sz="1200" b="1" i="1" dirty="0">
              <a:latin typeface="Calibri" panose="020F0502020204030204" pitchFamily="34" charset="0"/>
            </a:endParaRPr>
          </a:p>
          <a:p>
            <a:endParaRPr lang="en-US" sz="1200" b="1" i="1" dirty="0">
              <a:latin typeface="Calibri" panose="020F0502020204030204" pitchFamily="34" charset="0"/>
            </a:endParaRPr>
          </a:p>
          <a:p>
            <a:endParaRPr lang="en-US" sz="1200" b="1" i="1" dirty="0">
              <a:latin typeface="Calibri" panose="020F0502020204030204" pitchFamily="34" charset="0"/>
            </a:endParaRPr>
          </a:p>
          <a:p>
            <a:r>
              <a:rPr lang="en-US" sz="1200" b="1" i="1" dirty="0">
                <a:latin typeface="Calibri" panose="020F0502020204030204" pitchFamily="34" charset="0"/>
              </a:rPr>
              <a:t>Mykel Coleman, President </a:t>
            </a:r>
          </a:p>
          <a:p>
            <a:r>
              <a:rPr lang="en-US" sz="1200" b="1" i="1" dirty="0">
                <a:latin typeface="Calibri" panose="020F0502020204030204" pitchFamily="34" charset="0"/>
              </a:rPr>
              <a:t>Mykel Coleman Studios (MCS)</a:t>
            </a:r>
          </a:p>
          <a:p>
            <a:r>
              <a:rPr lang="en-US" sz="1200" b="1" i="1" dirty="0">
                <a:latin typeface="Calibri" panose="020F0502020204030204" pitchFamily="34" charset="0"/>
              </a:rPr>
              <a:t>Dwayne Sparks, President </a:t>
            </a:r>
          </a:p>
          <a:p>
            <a:r>
              <a:rPr lang="en-US" sz="1200" b="1" i="1" dirty="0">
                <a:latin typeface="Calibri" panose="020F0502020204030204" pitchFamily="34" charset="0"/>
              </a:rPr>
              <a:t>Sparks Entertainment (SPE)</a:t>
            </a:r>
          </a:p>
        </p:txBody>
      </p:sp>
      <p:pic>
        <p:nvPicPr>
          <p:cNvPr id="5" name="Picture 4">
            <a:extLst>
              <a:ext uri="{FF2B5EF4-FFF2-40B4-BE49-F238E27FC236}">
                <a16:creationId xmlns:a16="http://schemas.microsoft.com/office/drawing/2014/main" id="{98BC5E68-2C38-4284-9BC8-A21783D5B2DB}"/>
              </a:ext>
            </a:extLst>
          </p:cNvPr>
          <p:cNvPicPr>
            <a:picLocks noChangeAspect="1"/>
          </p:cNvPicPr>
          <p:nvPr/>
        </p:nvPicPr>
        <p:blipFill>
          <a:blip r:embed="rId3"/>
          <a:stretch>
            <a:fillRect/>
          </a:stretch>
        </p:blipFill>
        <p:spPr>
          <a:xfrm>
            <a:off x="386443" y="7275256"/>
            <a:ext cx="1825815" cy="707922"/>
          </a:xfrm>
          <a:prstGeom prst="rect">
            <a:avLst/>
          </a:prstGeom>
        </p:spPr>
      </p:pic>
    </p:spTree>
    <p:extLst>
      <p:ext uri="{BB962C8B-B14F-4D97-AF65-F5344CB8AC3E}">
        <p14:creationId xmlns:p14="http://schemas.microsoft.com/office/powerpoint/2010/main" val="339161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DDF3D3-9C30-4AC7-B2BE-D2D2F5CE17D4}"/>
              </a:ext>
            </a:extLst>
          </p:cNvPr>
          <p:cNvSpPr/>
          <p:nvPr/>
        </p:nvSpPr>
        <p:spPr>
          <a:xfrm>
            <a:off x="446324" y="2826542"/>
            <a:ext cx="5867390" cy="5170646"/>
          </a:xfrm>
          <a:prstGeom prst="rect">
            <a:avLst/>
          </a:prstGeom>
        </p:spPr>
        <p:txBody>
          <a:bodyPr wrap="square">
            <a:spAutoFit/>
          </a:bodyPr>
          <a:lstStyle/>
          <a:p>
            <a:endParaRPr lang="en" sz="1200" b="1" dirty="0">
              <a:latin typeface="Arial Black" panose="020B0A04020102020204" pitchFamily="34" charset="0"/>
            </a:endParaRPr>
          </a:p>
          <a:p>
            <a:r>
              <a:rPr lang="en-US" sz="1200" b="1" dirty="0">
                <a:solidFill>
                  <a:schemeClr val="accent2">
                    <a:lumMod val="75000"/>
                  </a:schemeClr>
                </a:solidFill>
                <a:latin typeface="Arial Black" panose="020B0A04020102020204" pitchFamily="34" charset="0"/>
              </a:rPr>
              <a:t>Gold Investor…….……$5,000 </a:t>
            </a:r>
            <a:r>
              <a:rPr lang="en-US" sz="1200" dirty="0">
                <a:latin typeface="Arial" panose="020B0604020202020204" pitchFamily="34" charset="0"/>
                <a:cs typeface="Arial" panose="020B0604020202020204" pitchFamily="34" charset="0"/>
              </a:rPr>
              <a:t>with a </a:t>
            </a:r>
            <a:r>
              <a:rPr lang="en-US" sz="1200" b="1" dirty="0">
                <a:solidFill>
                  <a:schemeClr val="accent2">
                    <a:lumMod val="75000"/>
                  </a:schemeClr>
                </a:solidFill>
                <a:latin typeface="Arial" panose="020B0604020202020204" pitchFamily="34" charset="0"/>
                <a:cs typeface="Arial" panose="020B0604020202020204" pitchFamily="34" charset="0"/>
              </a:rPr>
              <a:t>20% </a:t>
            </a:r>
            <a:r>
              <a:rPr lang="en-US" sz="1200" dirty="0">
                <a:latin typeface="Arial" panose="020B0604020202020204" pitchFamily="34" charset="0"/>
                <a:cs typeface="Arial" panose="020B0604020202020204" pitchFamily="34" charset="0"/>
              </a:rPr>
              <a:t>return on investment</a:t>
            </a:r>
          </a:p>
          <a:p>
            <a:pPr>
              <a:buFont typeface="Symbol" panose="05050102010706020507" pitchFamily="18" charset="2"/>
              <a:buChar char="·"/>
            </a:pPr>
            <a:r>
              <a:rPr lang="en-US" sz="1200" dirty="0">
                <a:latin typeface="Times New Roman" panose="02020603050405020304" pitchFamily="18" charset="0"/>
              </a:rPr>
              <a:t>Half page Ad in Commemorative Program Book</a:t>
            </a:r>
          </a:p>
          <a:p>
            <a:pPr>
              <a:buFont typeface="Symbol" panose="05050102010706020507" pitchFamily="18" charset="2"/>
              <a:buChar char="·"/>
            </a:pPr>
            <a:r>
              <a:rPr lang="en-US" sz="1200" dirty="0">
                <a:latin typeface="Times New Roman" panose="02020603050405020304" pitchFamily="18" charset="0"/>
              </a:rPr>
              <a:t>Recognized as a Gold Partner in all Marketing Pieces listed in the Program Book</a:t>
            </a:r>
          </a:p>
          <a:p>
            <a:pPr>
              <a:buFont typeface="Symbol" panose="05050102010706020507" pitchFamily="18" charset="2"/>
              <a:buChar char="·"/>
            </a:pPr>
            <a:r>
              <a:rPr lang="en-US" sz="1200" dirty="0">
                <a:latin typeface="Times New Roman" panose="02020603050405020304" pitchFamily="18" charset="0"/>
              </a:rPr>
              <a:t>Four (6) to the play “You Better Not Tell”</a:t>
            </a:r>
          </a:p>
          <a:p>
            <a:endParaRPr lang="en-US" sz="1200" b="1" dirty="0">
              <a:latin typeface="Arial Black" panose="020B0A04020102020204" pitchFamily="34" charset="0"/>
            </a:endParaRPr>
          </a:p>
          <a:p>
            <a:endParaRPr lang="en-US" sz="1200" b="1" dirty="0">
              <a:latin typeface="Arial Black" panose="020B0A04020102020204" pitchFamily="34" charset="0"/>
            </a:endParaRPr>
          </a:p>
          <a:p>
            <a:r>
              <a:rPr lang="en-US" sz="1200" b="1" dirty="0">
                <a:solidFill>
                  <a:srgbClr val="00B050"/>
                </a:solidFill>
                <a:latin typeface="Arial Black" panose="020B0A04020102020204" pitchFamily="34" charset="0"/>
              </a:rPr>
              <a:t>Silver Investor…….……$2,500 </a:t>
            </a:r>
            <a:r>
              <a:rPr lang="en-US" sz="1200" dirty="0">
                <a:latin typeface="Arial" panose="020B0604020202020204" pitchFamily="34" charset="0"/>
                <a:cs typeface="Arial" panose="020B0604020202020204" pitchFamily="34" charset="0"/>
              </a:rPr>
              <a:t>with a </a:t>
            </a:r>
            <a:r>
              <a:rPr lang="en-US" sz="1200" b="1" dirty="0">
                <a:solidFill>
                  <a:srgbClr val="00B050"/>
                </a:solidFill>
                <a:latin typeface="Arial" panose="020B0604020202020204" pitchFamily="34" charset="0"/>
                <a:cs typeface="Arial" panose="020B0604020202020204" pitchFamily="34" charset="0"/>
              </a:rPr>
              <a:t>15% </a:t>
            </a:r>
            <a:r>
              <a:rPr lang="en-US" sz="1200" dirty="0">
                <a:latin typeface="Arial" panose="020B0604020202020204" pitchFamily="34" charset="0"/>
                <a:cs typeface="Arial" panose="020B0604020202020204" pitchFamily="34" charset="0"/>
              </a:rPr>
              <a:t>return on investment</a:t>
            </a:r>
          </a:p>
          <a:p>
            <a:pPr>
              <a:buFont typeface="Symbol" panose="05050102010706020507" pitchFamily="18" charset="2"/>
              <a:buChar char="·"/>
            </a:pPr>
            <a:r>
              <a:rPr lang="en-US" sz="1200" dirty="0">
                <a:latin typeface="Times New Roman" panose="02020603050405020304" pitchFamily="18" charset="0"/>
              </a:rPr>
              <a:t>Quarter page Ad in Commemorative Program Book</a:t>
            </a:r>
          </a:p>
          <a:p>
            <a:pPr>
              <a:buFont typeface="Symbol" panose="05050102010706020507" pitchFamily="18" charset="2"/>
              <a:buChar char="·"/>
            </a:pPr>
            <a:r>
              <a:rPr lang="en-US" sz="1200" dirty="0">
                <a:latin typeface="Times New Roman" panose="02020603050405020304" pitchFamily="18" charset="0"/>
              </a:rPr>
              <a:t>Recognized as a Silver Partner in all Marketing Pieces listed in the Program Book</a:t>
            </a:r>
          </a:p>
          <a:p>
            <a:pPr>
              <a:buFont typeface="Symbol" panose="05050102010706020507" pitchFamily="18" charset="2"/>
              <a:buChar char="·"/>
            </a:pPr>
            <a:r>
              <a:rPr lang="en-US" sz="1200" dirty="0">
                <a:latin typeface="Times New Roman" panose="02020603050405020304" pitchFamily="18" charset="0"/>
              </a:rPr>
              <a:t>Four (4) to the play “You Better Not Tell”</a:t>
            </a:r>
          </a:p>
          <a:p>
            <a:r>
              <a:rPr lang="en-US" sz="1200" b="1" dirty="0">
                <a:latin typeface="Arial Black" panose="020B0A04020102020204" pitchFamily="34" charset="0"/>
              </a:rPr>
              <a:t>  </a:t>
            </a:r>
          </a:p>
          <a:p>
            <a:endParaRPr lang="en-US" sz="1200" b="1" dirty="0">
              <a:latin typeface="Arial Black" panose="020B0A04020102020204" pitchFamily="34" charset="0"/>
            </a:endParaRPr>
          </a:p>
          <a:p>
            <a:r>
              <a:rPr lang="en-US" sz="1200" b="1" dirty="0">
                <a:solidFill>
                  <a:srgbClr val="00B050"/>
                </a:solidFill>
                <a:latin typeface="Arial Black" panose="020B0A04020102020204" pitchFamily="34" charset="0"/>
              </a:rPr>
              <a:t>Bronze Investor…….……$1,000 </a:t>
            </a:r>
            <a:r>
              <a:rPr lang="en-US" sz="1200" dirty="0">
                <a:latin typeface="Arial" panose="020B0604020202020204" pitchFamily="34" charset="0"/>
                <a:cs typeface="Arial" panose="020B0604020202020204" pitchFamily="34" charset="0"/>
              </a:rPr>
              <a:t>with a </a:t>
            </a:r>
            <a:r>
              <a:rPr lang="en-US" sz="1200" b="1" dirty="0">
                <a:solidFill>
                  <a:srgbClr val="00B050"/>
                </a:solidFill>
                <a:latin typeface="Arial" panose="020B0604020202020204" pitchFamily="34" charset="0"/>
                <a:cs typeface="Arial" panose="020B0604020202020204" pitchFamily="34" charset="0"/>
              </a:rPr>
              <a:t>10%</a:t>
            </a:r>
            <a:r>
              <a:rPr lang="en-US" sz="1200" dirty="0">
                <a:solidFill>
                  <a:srgbClr val="00B05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return on investment</a:t>
            </a:r>
          </a:p>
          <a:p>
            <a:pPr>
              <a:buFont typeface="Symbol" panose="05050102010706020507" pitchFamily="18" charset="2"/>
              <a:buChar char="·"/>
            </a:pPr>
            <a:r>
              <a:rPr lang="en-US" sz="1200" dirty="0">
                <a:latin typeface="Times New Roman" panose="02020603050405020304" pitchFamily="18" charset="0"/>
              </a:rPr>
              <a:t>Quarter page Ad in Commemorative Program Book</a:t>
            </a:r>
          </a:p>
          <a:p>
            <a:pPr>
              <a:buFont typeface="Symbol" panose="05050102010706020507" pitchFamily="18" charset="2"/>
              <a:buChar char="·"/>
            </a:pPr>
            <a:r>
              <a:rPr lang="en-US" sz="1200" dirty="0">
                <a:latin typeface="Times New Roman" panose="02020603050405020304" pitchFamily="18" charset="0"/>
              </a:rPr>
              <a:t>Recognized as a Bronze Partner in all Marketing Pieces listed in the Program Book</a:t>
            </a:r>
          </a:p>
          <a:p>
            <a:pPr>
              <a:buFont typeface="Symbol" panose="05050102010706020507" pitchFamily="18" charset="2"/>
              <a:buChar char="·"/>
            </a:pPr>
            <a:r>
              <a:rPr lang="en-US" sz="1200" dirty="0">
                <a:latin typeface="Times New Roman" panose="02020603050405020304" pitchFamily="18" charset="0"/>
              </a:rPr>
              <a:t>Four (2) to the play “You Better Not Tell”</a:t>
            </a:r>
          </a:p>
          <a:p>
            <a:pPr>
              <a:buFont typeface="Symbol" panose="05050102010706020507" pitchFamily="18" charset="2"/>
              <a:buChar char="·"/>
            </a:pPr>
            <a:endParaRPr lang="en-US" sz="1200" dirty="0">
              <a:latin typeface="Times New Roman" panose="02020603050405020304" pitchFamily="18" charset="0"/>
            </a:endParaRPr>
          </a:p>
          <a:p>
            <a:pPr>
              <a:buFont typeface="Symbol" panose="05050102010706020507" pitchFamily="18" charset="2"/>
              <a:buChar char="·"/>
            </a:pPr>
            <a:endParaRPr lang="en-US" sz="1200" dirty="0">
              <a:latin typeface="Times New Roman" panose="02020603050405020304" pitchFamily="18" charset="0"/>
            </a:endParaRPr>
          </a:p>
          <a:p>
            <a:pPr>
              <a:buFont typeface="Symbol" panose="05050102010706020507" pitchFamily="18" charset="2"/>
              <a:buChar char="·"/>
            </a:pPr>
            <a:endParaRPr lang="en-US" sz="1200" dirty="0">
              <a:latin typeface="Times New Roman" panose="02020603050405020304" pitchFamily="18" charset="0"/>
            </a:endParaRPr>
          </a:p>
          <a:p>
            <a:r>
              <a:rPr lang="en-US" b="1" dirty="0">
                <a:solidFill>
                  <a:schemeClr val="accent2">
                    <a:lumMod val="75000"/>
                  </a:schemeClr>
                </a:solidFill>
                <a:latin typeface="Arial" panose="020B0604020202020204" pitchFamily="34" charset="0"/>
                <a:cs typeface="Arial" panose="020B0604020202020204" pitchFamily="34" charset="0"/>
              </a:rPr>
              <a:t>Investor Chart </a:t>
            </a:r>
          </a:p>
          <a:p>
            <a:r>
              <a:rPr lang="en-US" sz="1200" b="1" dirty="0">
                <a:solidFill>
                  <a:schemeClr val="tx2"/>
                </a:solidFill>
                <a:latin typeface="Arial" panose="020B0604020202020204" pitchFamily="34" charset="0"/>
                <a:cs typeface="Arial" panose="020B0604020202020204" pitchFamily="34" charset="0"/>
              </a:rPr>
              <a:t>1,000 to 2,499   -	</a:t>
            </a:r>
            <a:r>
              <a:rPr lang="en-US" sz="1200" b="1" dirty="0">
                <a:latin typeface="Arial" panose="020B0604020202020204" pitchFamily="34" charset="0"/>
                <a:cs typeface="Arial" panose="020B0604020202020204" pitchFamily="34" charset="0"/>
              </a:rPr>
              <a:t>Investor will receive 10% return on your investment </a:t>
            </a:r>
          </a:p>
          <a:p>
            <a:r>
              <a:rPr lang="en-US" sz="1200" b="1" dirty="0">
                <a:solidFill>
                  <a:schemeClr val="tx2"/>
                </a:solidFill>
                <a:latin typeface="Arial" panose="020B0604020202020204" pitchFamily="34" charset="0"/>
                <a:cs typeface="Arial" panose="020B0604020202020204" pitchFamily="34" charset="0"/>
              </a:rPr>
              <a:t>2,500 to 4,999   -	</a:t>
            </a:r>
            <a:r>
              <a:rPr lang="en-US" sz="1200" b="1" dirty="0">
                <a:latin typeface="Arial" panose="020B0604020202020204" pitchFamily="34" charset="0"/>
                <a:cs typeface="Arial" panose="020B0604020202020204" pitchFamily="34" charset="0"/>
              </a:rPr>
              <a:t>Investor will receive 15% return on your investment </a:t>
            </a:r>
          </a:p>
          <a:p>
            <a:r>
              <a:rPr lang="en-US" sz="1200" b="1" dirty="0">
                <a:solidFill>
                  <a:schemeClr val="tx2"/>
                </a:solidFill>
                <a:latin typeface="Arial" panose="020B0604020202020204" pitchFamily="34" charset="0"/>
                <a:cs typeface="Arial" panose="020B0604020202020204" pitchFamily="34" charset="0"/>
              </a:rPr>
              <a:t>5,000 and above  -	</a:t>
            </a:r>
            <a:r>
              <a:rPr lang="en-US" sz="1200" b="1" dirty="0">
                <a:latin typeface="Arial" panose="020B0604020202020204" pitchFamily="34" charset="0"/>
                <a:cs typeface="Arial" panose="020B0604020202020204" pitchFamily="34" charset="0"/>
              </a:rPr>
              <a:t>Investor will receive 20% return on your investment </a:t>
            </a:r>
          </a:p>
          <a:p>
            <a:endParaRPr lang="en-US" sz="1200" b="1" dirty="0">
              <a:latin typeface="Arial" panose="020B0604020202020204" pitchFamily="34" charset="0"/>
              <a:cs typeface="Arial" panose="020B0604020202020204" pitchFamily="34" charset="0"/>
            </a:endParaRPr>
          </a:p>
          <a:p>
            <a:endParaRPr lang="en" sz="1200" dirty="0">
              <a:latin typeface="Times New Roman" panose="02020603050405020304" pitchFamily="18" charset="0"/>
            </a:endParaRPr>
          </a:p>
        </p:txBody>
      </p:sp>
      <p:pic>
        <p:nvPicPr>
          <p:cNvPr id="8" name="Picture 7">
            <a:extLst>
              <a:ext uri="{FF2B5EF4-FFF2-40B4-BE49-F238E27FC236}">
                <a16:creationId xmlns:a16="http://schemas.microsoft.com/office/drawing/2014/main" id="{3D23D2D3-9DE7-4FF1-A65B-FC8B43F74BCE}"/>
              </a:ext>
            </a:extLst>
          </p:cNvPr>
          <p:cNvPicPr>
            <a:picLocks noChangeAspect="1"/>
          </p:cNvPicPr>
          <p:nvPr/>
        </p:nvPicPr>
        <p:blipFill>
          <a:blip r:embed="rId2"/>
          <a:stretch>
            <a:fillRect/>
          </a:stretch>
        </p:blipFill>
        <p:spPr>
          <a:xfrm>
            <a:off x="446324" y="753809"/>
            <a:ext cx="1435100" cy="887969"/>
          </a:xfrm>
          <a:prstGeom prst="rect">
            <a:avLst/>
          </a:prstGeom>
        </p:spPr>
      </p:pic>
      <p:sp>
        <p:nvSpPr>
          <p:cNvPr id="9" name="Rectangle 8">
            <a:extLst>
              <a:ext uri="{FF2B5EF4-FFF2-40B4-BE49-F238E27FC236}">
                <a16:creationId xmlns:a16="http://schemas.microsoft.com/office/drawing/2014/main" id="{351A430F-0314-4B28-882A-7C042993CCDC}"/>
              </a:ext>
            </a:extLst>
          </p:cNvPr>
          <p:cNvSpPr/>
          <p:nvPr/>
        </p:nvSpPr>
        <p:spPr>
          <a:xfrm>
            <a:off x="664362" y="1043832"/>
            <a:ext cx="5649352" cy="1292662"/>
          </a:xfrm>
          <a:prstGeom prst="rect">
            <a:avLst/>
          </a:prstGeom>
        </p:spPr>
        <p:txBody>
          <a:bodyPr wrap="square">
            <a:spAutoFit/>
          </a:bodyPr>
          <a:lstStyle/>
          <a:p>
            <a:pPr algn="ctr"/>
            <a:r>
              <a:rPr lang="en-US" sz="2400" b="1" dirty="0">
                <a:solidFill>
                  <a:schemeClr val="bg1"/>
                </a:solidFill>
                <a:latin typeface="Calibri" panose="020F0502020204030204" pitchFamily="34" charset="0"/>
              </a:rPr>
              <a:t>"YOU BETTER NOT TELL" </a:t>
            </a:r>
          </a:p>
          <a:p>
            <a:pPr algn="ctr"/>
            <a:r>
              <a:rPr lang="en-US" sz="2000" b="1" i="1" dirty="0">
                <a:solidFill>
                  <a:schemeClr val="bg1"/>
                </a:solidFill>
                <a:latin typeface="Calibri" panose="020F0502020204030204" pitchFamily="34" charset="0"/>
              </a:rPr>
              <a:t>Musical Stage Play  </a:t>
            </a:r>
          </a:p>
          <a:p>
            <a:pPr algn="ctr"/>
            <a:r>
              <a:rPr lang="en-US" sz="1400" b="1" dirty="0">
                <a:solidFill>
                  <a:schemeClr val="bg1"/>
                </a:solidFill>
                <a:latin typeface="Calibri" panose="020F0502020204030204" pitchFamily="34" charset="0"/>
              </a:rPr>
              <a:t>based on a true story about abuse, molestation and mental illness</a:t>
            </a:r>
          </a:p>
          <a:p>
            <a:pPr algn="ctr"/>
            <a:r>
              <a:rPr lang="en-US" sz="2000" b="1" dirty="0">
                <a:solidFill>
                  <a:schemeClr val="bg1"/>
                </a:solidFill>
                <a:latin typeface="Calibri" panose="020F0502020204030204" pitchFamily="34" charset="0"/>
              </a:rPr>
              <a:t> Small Investor Package</a:t>
            </a:r>
          </a:p>
        </p:txBody>
      </p:sp>
    </p:spTree>
    <p:extLst>
      <p:ext uri="{BB962C8B-B14F-4D97-AF65-F5344CB8AC3E}">
        <p14:creationId xmlns:p14="http://schemas.microsoft.com/office/powerpoint/2010/main" val="148177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486462-8FF9-401A-B209-8DA16F171309}"/>
              </a:ext>
            </a:extLst>
          </p:cNvPr>
          <p:cNvSpPr/>
          <p:nvPr/>
        </p:nvSpPr>
        <p:spPr>
          <a:xfrm>
            <a:off x="505558" y="1591290"/>
            <a:ext cx="6086474" cy="7478970"/>
          </a:xfrm>
          <a:prstGeom prst="rect">
            <a:avLst/>
          </a:prstGeom>
        </p:spPr>
        <p:txBody>
          <a:bodyPr wrap="square">
            <a:spAutoFit/>
          </a:bodyPr>
          <a:lstStyle/>
          <a:p>
            <a:pPr algn="ctr"/>
            <a:r>
              <a:rPr lang="en-US" sz="2400" dirty="0">
                <a:solidFill>
                  <a:schemeClr val="bg1"/>
                </a:solidFill>
                <a:latin typeface="Calibri" panose="020F0502020204030204" pitchFamily="34" charset="0"/>
              </a:rPr>
              <a:t>A Play based on A True Story</a:t>
            </a:r>
            <a:endParaRPr lang="en-US" sz="2400" dirty="0">
              <a:solidFill>
                <a:schemeClr val="bg1"/>
              </a:solidFill>
              <a:latin typeface="Broadway" panose="04040905080B02020502" pitchFamily="82" charset="0"/>
            </a:endParaRPr>
          </a:p>
          <a:p>
            <a:pPr algn="ctr"/>
            <a:r>
              <a:rPr lang="en-US" sz="2400" dirty="0">
                <a:solidFill>
                  <a:schemeClr val="bg1"/>
                </a:solidFill>
                <a:latin typeface="Broadway" panose="04040905080B02020502" pitchFamily="82" charset="0"/>
              </a:rPr>
              <a:t>“You Better Not Tell”</a:t>
            </a:r>
          </a:p>
          <a:p>
            <a:pPr algn="ctr"/>
            <a:r>
              <a:rPr lang="en-US" sz="2400" dirty="0">
                <a:solidFill>
                  <a:schemeClr val="bg1"/>
                </a:solidFill>
                <a:latin typeface="Calibri" panose="020F0502020204030204" pitchFamily="34" charset="0"/>
              </a:rPr>
              <a:t>December 8, 2017</a:t>
            </a:r>
          </a:p>
          <a:p>
            <a:endParaRPr lang="en" sz="1200" dirty="0">
              <a:latin typeface="Calibri" panose="020F0502020204030204" pitchFamily="34" charset="0"/>
            </a:endParaRPr>
          </a:p>
          <a:p>
            <a:pPr algn="ctr"/>
            <a:r>
              <a:rPr lang="en-US" sz="1200" dirty="0">
                <a:latin typeface="Calibri" panose="020F0502020204030204" pitchFamily="34" charset="0"/>
              </a:rPr>
              <a:t>INVESTOR COMMITMENT FORM</a:t>
            </a:r>
          </a:p>
          <a:p>
            <a:pPr algn="ctr"/>
            <a:r>
              <a:rPr lang="en-US" sz="1200" dirty="0">
                <a:latin typeface="Calibri" panose="020F0502020204030204" pitchFamily="34" charset="0"/>
              </a:rPr>
              <a:t>Yes! I/WE would like to Invest</a:t>
            </a:r>
          </a:p>
          <a:p>
            <a:pPr algn="ctr"/>
            <a:r>
              <a:rPr lang="en-US" sz="1200" dirty="0">
                <a:latin typeface="Calibri" panose="020F0502020204030204" pitchFamily="34" charset="0"/>
              </a:rPr>
              <a:t>The Compelling Play “You Better Not Tell”</a:t>
            </a:r>
          </a:p>
          <a:p>
            <a:pPr algn="ctr"/>
            <a:endParaRPr lang="en-US" sz="1200" dirty="0">
              <a:latin typeface="Calibri" panose="020F0502020204030204" pitchFamily="34" charset="0"/>
            </a:endParaRPr>
          </a:p>
          <a:p>
            <a:r>
              <a:rPr lang="en-US" sz="1200" dirty="0">
                <a:latin typeface="Calibri" panose="020F0502020204030204" pitchFamily="34" charset="0"/>
              </a:rPr>
              <a:t>      $10,000	     $5,000	    $2,500	      $1,500 	        $1,000     </a:t>
            </a:r>
          </a:p>
          <a:p>
            <a:endParaRPr lang="en-US" sz="1200" dirty="0">
              <a:latin typeface="Calibri" panose="020F0502020204030204" pitchFamily="34" charset="0"/>
            </a:endParaRPr>
          </a:p>
          <a:p>
            <a:r>
              <a:rPr lang="en-US" sz="1200" dirty="0">
                <a:latin typeface="Calibri" panose="020F0502020204030204" pitchFamily="34" charset="0"/>
              </a:rPr>
              <a:t>Enter you Amount Here After you Check the Appropriate Box of Investment $_________ with the percentage return on the investment based on the chart listed ________ %.          </a:t>
            </a:r>
          </a:p>
          <a:p>
            <a:endParaRPr lang="en-US" sz="1200" dirty="0">
              <a:latin typeface="Calibri" panose="020F0502020204030204" pitchFamily="34" charset="0"/>
            </a:endParaRPr>
          </a:p>
          <a:p>
            <a:r>
              <a:rPr lang="en-US" sz="1200" dirty="0">
                <a:latin typeface="Calibri" panose="020F0502020204030204" pitchFamily="34" charset="0"/>
              </a:rPr>
              <a:t>Name/Company _____________________________________________________________________</a:t>
            </a:r>
          </a:p>
          <a:p>
            <a:r>
              <a:rPr lang="en-US" sz="1200" dirty="0">
                <a:latin typeface="Calibri" panose="020F0502020204030204" pitchFamily="34" charset="0"/>
              </a:rPr>
              <a:t>Contact Person:_____________________________________________________________________</a:t>
            </a:r>
          </a:p>
          <a:p>
            <a:r>
              <a:rPr lang="en-US" sz="1200" dirty="0">
                <a:latin typeface="Calibri" panose="020F0502020204030204" pitchFamily="34" charset="0"/>
              </a:rPr>
              <a:t>Billing Address:____________________________________________________________________</a:t>
            </a:r>
          </a:p>
          <a:p>
            <a:r>
              <a:rPr lang="en-US" sz="1200" dirty="0">
                <a:latin typeface="Calibri" panose="020F0502020204030204" pitchFamily="34" charset="0"/>
              </a:rPr>
              <a:t>City:__________________________________________State:________________ZIP:_____________</a:t>
            </a:r>
          </a:p>
          <a:p>
            <a:r>
              <a:rPr lang="en-US" sz="1200" dirty="0">
                <a:latin typeface="Calibri" panose="020F0502020204030204" pitchFamily="34" charset="0"/>
              </a:rPr>
              <a:t>Phone:________________________________________Email:________________________</a:t>
            </a:r>
          </a:p>
          <a:p>
            <a:endParaRPr lang="en-US" sz="1200" dirty="0">
              <a:latin typeface="Calibri" panose="020F0502020204030204" pitchFamily="34" charset="0"/>
            </a:endParaRPr>
          </a:p>
          <a:p>
            <a:r>
              <a:rPr lang="en-US" sz="1200" b="1" dirty="0">
                <a:latin typeface="Calibri" panose="020F0502020204030204" pitchFamily="34" charset="0"/>
              </a:rPr>
              <a:t>CREDIT CARD PAYMENT</a:t>
            </a:r>
          </a:p>
          <a:p>
            <a:r>
              <a:rPr lang="en-US" sz="1200" b="1" dirty="0">
                <a:latin typeface="Calibri" panose="020F0502020204030204" pitchFamily="34" charset="0"/>
              </a:rPr>
              <a:t>Enclosed is my/our check for the above indicated items in the amount of $__________</a:t>
            </a:r>
          </a:p>
          <a:p>
            <a:endParaRPr lang="en-US" sz="1200" b="1" dirty="0">
              <a:latin typeface="Calibri" panose="020F0502020204030204" pitchFamily="34" charset="0"/>
            </a:endParaRPr>
          </a:p>
          <a:p>
            <a:r>
              <a:rPr lang="en-US" sz="1200" b="1" dirty="0">
                <a:latin typeface="Calibri" panose="020F0502020204030204" pitchFamily="34" charset="0"/>
              </a:rPr>
              <a:t>Please charge $___________to my  Visa MasterCard        American Express	Discover</a:t>
            </a:r>
          </a:p>
          <a:p>
            <a:r>
              <a:rPr lang="en-US" sz="1200" b="1" dirty="0">
                <a:latin typeface="Calibri" panose="020F0502020204030204" pitchFamily="34" charset="0"/>
              </a:rPr>
              <a:t>Name of Cardholder: _________________________________________________________</a:t>
            </a:r>
          </a:p>
          <a:p>
            <a:r>
              <a:rPr lang="en-US" sz="1200" b="1" dirty="0">
                <a:latin typeface="Calibri" panose="020F0502020204030204" pitchFamily="34" charset="0"/>
              </a:rPr>
              <a:t>Credit Card #:______________________________________________________________</a:t>
            </a:r>
          </a:p>
          <a:p>
            <a:r>
              <a:rPr lang="en-US" sz="1200" b="1" dirty="0">
                <a:latin typeface="Calibri" panose="020F0502020204030204" pitchFamily="34" charset="0"/>
              </a:rPr>
              <a:t>Signature: X_______________________________________________________________</a:t>
            </a:r>
          </a:p>
          <a:p>
            <a:endParaRPr lang="en-US" sz="1200" dirty="0">
              <a:latin typeface="Calibri" panose="020F0502020204030204" pitchFamily="34" charset="0"/>
            </a:endParaRPr>
          </a:p>
          <a:p>
            <a:r>
              <a:rPr lang="en-US" sz="1200" dirty="0">
                <a:latin typeface="Calibri" panose="020F0502020204030204" pitchFamily="34" charset="0"/>
              </a:rPr>
              <a:t>Please make investment  via </a:t>
            </a:r>
            <a:r>
              <a:rPr lang="en-US" sz="1200" dirty="0" err="1">
                <a:latin typeface="Calibri" panose="020F0502020204030204" pitchFamily="34" charset="0"/>
              </a:rPr>
              <a:t>paypal</a:t>
            </a:r>
            <a:r>
              <a:rPr lang="en-US" sz="1200" dirty="0">
                <a:latin typeface="Calibri" panose="020F0502020204030204" pitchFamily="34" charset="0"/>
              </a:rPr>
              <a:t> or online at:</a:t>
            </a:r>
          </a:p>
          <a:p>
            <a:pPr algn="ctr"/>
            <a:r>
              <a:rPr lang="en-US" sz="1200" b="1" dirty="0">
                <a:latin typeface="Calibri" panose="020F0502020204030204" pitchFamily="34" charset="0"/>
              </a:rPr>
              <a:t>https://MykelColemanStudios.com</a:t>
            </a:r>
            <a:r>
              <a:rPr lang="en-US" sz="1200" dirty="0">
                <a:latin typeface="Calibri" panose="020F0502020204030204" pitchFamily="34" charset="0"/>
              </a:rPr>
              <a:t>	</a:t>
            </a:r>
          </a:p>
          <a:p>
            <a:r>
              <a:rPr lang="en-US" sz="1200" dirty="0">
                <a:latin typeface="Calibri" panose="020F0502020204030204" pitchFamily="34" charset="0"/>
              </a:rPr>
              <a:t>				   Click the Partnership Button			</a:t>
            </a:r>
          </a:p>
          <a:p>
            <a:pPr algn="ctr"/>
            <a:r>
              <a:rPr lang="en-US" sz="1200" dirty="0">
                <a:latin typeface="Calibri" panose="020F0502020204030204" pitchFamily="34" charset="0"/>
              </a:rPr>
              <a:t>Should you have any questions or concern, please contact: </a:t>
            </a:r>
          </a:p>
          <a:p>
            <a:pPr algn="ctr"/>
            <a:r>
              <a:rPr lang="en-US" sz="1200" dirty="0">
                <a:latin typeface="Calibri" panose="020F0502020204030204" pitchFamily="34" charset="0"/>
              </a:rPr>
              <a:t>Mykel Coleman of Mykel Coleman Studios at (404) 951-4421 or </a:t>
            </a:r>
          </a:p>
          <a:p>
            <a:pPr algn="ctr"/>
            <a:r>
              <a:rPr lang="en-US" sz="1200" dirty="0">
                <a:latin typeface="Calibri" panose="020F0502020204030204" pitchFamily="34" charset="0"/>
              </a:rPr>
              <a:t>Dwayne Sparks of Sparks Entertainment at (310)562-2335</a:t>
            </a:r>
          </a:p>
        </p:txBody>
      </p:sp>
      <p:sp>
        <p:nvSpPr>
          <p:cNvPr id="11" name="Rectangle 10">
            <a:extLst>
              <a:ext uri="{FF2B5EF4-FFF2-40B4-BE49-F238E27FC236}">
                <a16:creationId xmlns:a16="http://schemas.microsoft.com/office/drawing/2014/main" id="{D2FB84C2-3427-4B8E-9A08-BF20AB877788}"/>
              </a:ext>
            </a:extLst>
          </p:cNvPr>
          <p:cNvSpPr/>
          <p:nvPr/>
        </p:nvSpPr>
        <p:spPr>
          <a:xfrm>
            <a:off x="505558" y="375841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1FF70B-5BF4-44DF-B668-F57A4B46C607}"/>
              </a:ext>
            </a:extLst>
          </p:cNvPr>
          <p:cNvSpPr/>
          <p:nvPr/>
        </p:nvSpPr>
        <p:spPr>
          <a:xfrm>
            <a:off x="1372774" y="375841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203F68D-6512-4208-B628-58FA4C7DD931}"/>
              </a:ext>
            </a:extLst>
          </p:cNvPr>
          <p:cNvSpPr/>
          <p:nvPr/>
        </p:nvSpPr>
        <p:spPr>
          <a:xfrm>
            <a:off x="2254556" y="375841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C3BA44-C6F3-4B6C-B5B2-C87E923BBE39}"/>
              </a:ext>
            </a:extLst>
          </p:cNvPr>
          <p:cNvSpPr/>
          <p:nvPr/>
        </p:nvSpPr>
        <p:spPr>
          <a:xfrm>
            <a:off x="3228118" y="3760764"/>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EF44DB-5CAF-486C-8E9D-23A59E8A1818}"/>
              </a:ext>
            </a:extLst>
          </p:cNvPr>
          <p:cNvSpPr/>
          <p:nvPr/>
        </p:nvSpPr>
        <p:spPr>
          <a:xfrm>
            <a:off x="4210593" y="375841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B738DA-24DB-45FD-A4A7-637F4B35E26B}"/>
              </a:ext>
            </a:extLst>
          </p:cNvPr>
          <p:cNvSpPr/>
          <p:nvPr/>
        </p:nvSpPr>
        <p:spPr>
          <a:xfrm>
            <a:off x="3915861" y="686356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98D0F5-1B7E-41C6-9486-A5102C9EABEA}"/>
              </a:ext>
            </a:extLst>
          </p:cNvPr>
          <p:cNvSpPr/>
          <p:nvPr/>
        </p:nvSpPr>
        <p:spPr>
          <a:xfrm>
            <a:off x="5315493" y="686356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182EB20-D55B-48C7-82C4-59743003DE29}"/>
              </a:ext>
            </a:extLst>
          </p:cNvPr>
          <p:cNvSpPr/>
          <p:nvPr/>
        </p:nvSpPr>
        <p:spPr>
          <a:xfrm>
            <a:off x="6223466" y="6863569"/>
            <a:ext cx="170488" cy="16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50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25AAD-EE3B-4A48-9DA9-2FF56559DCCF}"/>
              </a:ext>
            </a:extLst>
          </p:cNvPr>
          <p:cNvSpPr/>
          <p:nvPr/>
        </p:nvSpPr>
        <p:spPr>
          <a:xfrm>
            <a:off x="495301" y="3062134"/>
            <a:ext cx="6020972" cy="4247317"/>
          </a:xfrm>
          <a:prstGeom prst="rect">
            <a:avLst/>
          </a:prstGeom>
        </p:spPr>
        <p:txBody>
          <a:bodyPr wrap="square">
            <a:spAutoFit/>
          </a:bodyPr>
          <a:lstStyle/>
          <a:p>
            <a:pPr algn="ctr"/>
            <a:r>
              <a:rPr lang="en-US" b="1" dirty="0">
                <a:latin typeface="Calibri" panose="020F0502020204030204" pitchFamily="34" charset="0"/>
              </a:rPr>
              <a:t>FRIDAY, DEC. 8TH @ 8PM </a:t>
            </a:r>
            <a:br>
              <a:rPr lang="en-US" b="1" dirty="0">
                <a:latin typeface="Calibri" panose="020F0502020204030204" pitchFamily="34" charset="0"/>
              </a:rPr>
            </a:br>
            <a:r>
              <a:rPr lang="en-US" b="1" dirty="0">
                <a:latin typeface="Calibri" panose="020F0502020204030204" pitchFamily="34" charset="0"/>
              </a:rPr>
              <a:t>DOORS OPEN AT 7PM</a:t>
            </a:r>
          </a:p>
          <a:p>
            <a:pPr algn="ctr"/>
            <a:endParaRPr lang="en-US" b="1" dirty="0">
              <a:latin typeface="Calibri" panose="020F0502020204030204" pitchFamily="34" charset="0"/>
            </a:endParaRPr>
          </a:p>
          <a:p>
            <a:pPr algn="ctr"/>
            <a:r>
              <a:rPr lang="en-US" b="1" dirty="0">
                <a:latin typeface="Calibri" panose="020F0502020204030204" pitchFamily="34" charset="0"/>
              </a:rPr>
              <a:t>PARAMOUNT THEATRE</a:t>
            </a:r>
          </a:p>
          <a:p>
            <a:pPr algn="ctr"/>
            <a:r>
              <a:rPr lang="en-US" b="1" dirty="0">
                <a:latin typeface="Calibri" panose="020F0502020204030204" pitchFamily="34" charset="0"/>
              </a:rPr>
              <a:t>2025 BROADWAY OAKLAND, CA 94612</a:t>
            </a:r>
          </a:p>
          <a:p>
            <a:pPr algn="ctr"/>
            <a:endParaRPr lang="en" b="1" dirty="0">
              <a:latin typeface="Calibri" panose="020F0502020204030204" pitchFamily="34" charset="0"/>
            </a:endParaRPr>
          </a:p>
          <a:p>
            <a:pPr algn="ctr"/>
            <a:r>
              <a:rPr lang="en-US" b="1" dirty="0">
                <a:latin typeface="Calibri" panose="020F0502020204030204" pitchFamily="34" charset="0"/>
              </a:rPr>
              <a:t>Watch the Trailer to Mykel Coleman presents </a:t>
            </a:r>
          </a:p>
          <a:p>
            <a:pPr algn="ctr"/>
            <a:r>
              <a:rPr lang="en-US" b="1" dirty="0">
                <a:latin typeface="Calibri" panose="020F0502020204030204" pitchFamily="34" charset="0"/>
              </a:rPr>
              <a:t>"YOU BETTER NOT TELL" Musical Stage Play  based on a true story about abuse, molestation and mental illness to helping those who suffer from it!</a:t>
            </a:r>
          </a:p>
          <a:p>
            <a:pPr algn="ctr"/>
            <a:r>
              <a:rPr lang="en-US" b="1" dirty="0">
                <a:latin typeface="Calibri" panose="020F0502020204030204" pitchFamily="34" charset="0"/>
                <a:hlinkClick r:id="rId2"/>
              </a:rPr>
              <a:t>https://youtu.be/Es28eJkZ3ko</a:t>
            </a:r>
          </a:p>
          <a:p>
            <a:pPr algn="ctr"/>
            <a:endParaRPr lang="en" b="1" dirty="0">
              <a:latin typeface="Calibri" panose="020F0502020204030204" pitchFamily="34" charset="0"/>
            </a:endParaRPr>
          </a:p>
          <a:p>
            <a:pPr algn="ctr"/>
            <a:r>
              <a:rPr lang="en-US" b="1" dirty="0">
                <a:latin typeface="Calibri" panose="020F0502020204030204" pitchFamily="34" charset="0"/>
              </a:rPr>
              <a:t>TICKETS AVAILABLE @</a:t>
            </a:r>
          </a:p>
          <a:p>
            <a:pPr algn="ctr"/>
            <a:r>
              <a:rPr lang="en-US" b="1" dirty="0">
                <a:latin typeface="Calibri" panose="020F0502020204030204" pitchFamily="34" charset="0"/>
              </a:rPr>
              <a:t>TICKETMASTER.COM , EVENTBRITE.COM and</a:t>
            </a:r>
          </a:p>
          <a:p>
            <a:pPr algn="ctr"/>
            <a:r>
              <a:rPr lang="en-US" b="1" u="sng" dirty="0">
                <a:solidFill>
                  <a:srgbClr val="0000FF"/>
                </a:solidFill>
                <a:latin typeface="Calibri" panose="020F0502020204030204" pitchFamily="34" charset="0"/>
                <a:hlinkClick r:id="rId3"/>
              </a:rPr>
              <a:t>https://MYKELCOLEMANSTUDIOS.COM</a:t>
            </a:r>
            <a:endParaRPr lang="en-US" b="1" dirty="0">
              <a:latin typeface="Calibri" panose="020F0502020204030204" pitchFamily="34" charset="0"/>
            </a:endParaRPr>
          </a:p>
        </p:txBody>
      </p:sp>
      <p:sp>
        <p:nvSpPr>
          <p:cNvPr id="6" name="Rectangle 5">
            <a:extLst>
              <a:ext uri="{FF2B5EF4-FFF2-40B4-BE49-F238E27FC236}">
                <a16:creationId xmlns:a16="http://schemas.microsoft.com/office/drawing/2014/main" id="{7655DE27-4513-4BF9-9366-CC209DC3391C}"/>
              </a:ext>
            </a:extLst>
          </p:cNvPr>
          <p:cNvSpPr/>
          <p:nvPr/>
        </p:nvSpPr>
        <p:spPr>
          <a:xfrm>
            <a:off x="681111" y="1096068"/>
            <a:ext cx="5649352" cy="1292662"/>
          </a:xfrm>
          <a:prstGeom prst="rect">
            <a:avLst/>
          </a:prstGeom>
        </p:spPr>
        <p:txBody>
          <a:bodyPr wrap="square">
            <a:spAutoFit/>
          </a:bodyPr>
          <a:lstStyle/>
          <a:p>
            <a:pPr algn="ctr"/>
            <a:r>
              <a:rPr lang="en-US" sz="2400" b="1" dirty="0">
                <a:solidFill>
                  <a:schemeClr val="bg1"/>
                </a:solidFill>
                <a:latin typeface="Calibri" panose="020F0502020204030204" pitchFamily="34" charset="0"/>
              </a:rPr>
              <a:t>"YOU BETTER NOT TELL" </a:t>
            </a:r>
          </a:p>
          <a:p>
            <a:pPr algn="ctr"/>
            <a:r>
              <a:rPr lang="en-US" sz="2000" b="1" i="1" dirty="0">
                <a:solidFill>
                  <a:schemeClr val="bg1"/>
                </a:solidFill>
                <a:latin typeface="Calibri" panose="020F0502020204030204" pitchFamily="34" charset="0"/>
              </a:rPr>
              <a:t>Musical Stage Play  </a:t>
            </a:r>
          </a:p>
          <a:p>
            <a:pPr algn="ctr"/>
            <a:r>
              <a:rPr lang="en-US" sz="1400" b="1" dirty="0">
                <a:solidFill>
                  <a:schemeClr val="bg1"/>
                </a:solidFill>
                <a:latin typeface="Calibri" panose="020F0502020204030204" pitchFamily="34" charset="0"/>
              </a:rPr>
              <a:t>based on a true story about abuse, molestation and mental illness</a:t>
            </a:r>
          </a:p>
          <a:p>
            <a:pPr algn="ctr"/>
            <a:r>
              <a:rPr lang="en-US" sz="2000" b="1" dirty="0">
                <a:solidFill>
                  <a:schemeClr val="bg1"/>
                </a:solidFill>
                <a:latin typeface="Calibri" panose="020F0502020204030204" pitchFamily="34" charset="0"/>
              </a:rPr>
              <a:t> Investor Package</a:t>
            </a:r>
          </a:p>
        </p:txBody>
      </p:sp>
    </p:spTree>
    <p:extLst>
      <p:ext uri="{BB962C8B-B14F-4D97-AF65-F5344CB8AC3E}">
        <p14:creationId xmlns:p14="http://schemas.microsoft.com/office/powerpoint/2010/main" val="104212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44E4B4-C100-444E-A296-BC4FCCE1E689}"/>
              </a:ext>
            </a:extLst>
          </p:cNvPr>
          <p:cNvPicPr>
            <a:picLocks noChangeAspect="1"/>
          </p:cNvPicPr>
          <p:nvPr/>
        </p:nvPicPr>
        <p:blipFill>
          <a:blip r:embed="rId2"/>
          <a:stretch>
            <a:fillRect/>
          </a:stretch>
        </p:blipFill>
        <p:spPr>
          <a:xfrm>
            <a:off x="708958" y="2115763"/>
            <a:ext cx="2613808" cy="3660279"/>
          </a:xfrm>
          <a:prstGeom prst="rect">
            <a:avLst/>
          </a:prstGeom>
        </p:spPr>
      </p:pic>
      <p:pic>
        <p:nvPicPr>
          <p:cNvPr id="15" name="Picture 14">
            <a:extLst>
              <a:ext uri="{FF2B5EF4-FFF2-40B4-BE49-F238E27FC236}">
                <a16:creationId xmlns:a16="http://schemas.microsoft.com/office/drawing/2014/main" id="{596C7A01-4CBD-4788-8D66-216C5D195B79}"/>
              </a:ext>
            </a:extLst>
          </p:cNvPr>
          <p:cNvPicPr>
            <a:picLocks noChangeAspect="1"/>
          </p:cNvPicPr>
          <p:nvPr/>
        </p:nvPicPr>
        <p:blipFill>
          <a:blip r:embed="rId3"/>
          <a:stretch>
            <a:fillRect/>
          </a:stretch>
        </p:blipFill>
        <p:spPr>
          <a:xfrm>
            <a:off x="3499618" y="2110490"/>
            <a:ext cx="2617574" cy="3665552"/>
          </a:xfrm>
          <a:prstGeom prst="rect">
            <a:avLst/>
          </a:prstGeom>
        </p:spPr>
      </p:pic>
      <p:pic>
        <p:nvPicPr>
          <p:cNvPr id="16" name="Picture 15">
            <a:extLst>
              <a:ext uri="{FF2B5EF4-FFF2-40B4-BE49-F238E27FC236}">
                <a16:creationId xmlns:a16="http://schemas.microsoft.com/office/drawing/2014/main" id="{C0B59C47-556E-4A32-8F4C-9FF9FB9D3864}"/>
              </a:ext>
            </a:extLst>
          </p:cNvPr>
          <p:cNvPicPr>
            <a:picLocks noChangeAspect="1"/>
          </p:cNvPicPr>
          <p:nvPr/>
        </p:nvPicPr>
        <p:blipFill>
          <a:blip r:embed="rId4"/>
          <a:stretch>
            <a:fillRect/>
          </a:stretch>
        </p:blipFill>
        <p:spPr>
          <a:xfrm>
            <a:off x="4360078" y="5943601"/>
            <a:ext cx="1909514" cy="2674012"/>
          </a:xfrm>
          <a:prstGeom prst="rect">
            <a:avLst/>
          </a:prstGeom>
        </p:spPr>
      </p:pic>
      <p:pic>
        <p:nvPicPr>
          <p:cNvPr id="17" name="Picture 16">
            <a:extLst>
              <a:ext uri="{FF2B5EF4-FFF2-40B4-BE49-F238E27FC236}">
                <a16:creationId xmlns:a16="http://schemas.microsoft.com/office/drawing/2014/main" id="{26909615-B1D9-47F6-9921-1EA91C290BFA}"/>
              </a:ext>
            </a:extLst>
          </p:cNvPr>
          <p:cNvPicPr>
            <a:picLocks noChangeAspect="1"/>
          </p:cNvPicPr>
          <p:nvPr/>
        </p:nvPicPr>
        <p:blipFill>
          <a:blip r:embed="rId5"/>
          <a:stretch>
            <a:fillRect/>
          </a:stretch>
        </p:blipFill>
        <p:spPr>
          <a:xfrm>
            <a:off x="407253" y="5943601"/>
            <a:ext cx="1899972" cy="2660650"/>
          </a:xfrm>
          <a:prstGeom prst="rect">
            <a:avLst/>
          </a:prstGeom>
        </p:spPr>
      </p:pic>
      <p:pic>
        <p:nvPicPr>
          <p:cNvPr id="18" name="Picture 17">
            <a:extLst>
              <a:ext uri="{FF2B5EF4-FFF2-40B4-BE49-F238E27FC236}">
                <a16:creationId xmlns:a16="http://schemas.microsoft.com/office/drawing/2014/main" id="{B5BAF725-D8EA-42DC-ACAC-641AA8BA7613}"/>
              </a:ext>
            </a:extLst>
          </p:cNvPr>
          <p:cNvPicPr>
            <a:picLocks noChangeAspect="1"/>
          </p:cNvPicPr>
          <p:nvPr/>
        </p:nvPicPr>
        <p:blipFill>
          <a:blip r:embed="rId6"/>
          <a:stretch>
            <a:fillRect/>
          </a:stretch>
        </p:blipFill>
        <p:spPr>
          <a:xfrm>
            <a:off x="2374358" y="5948021"/>
            <a:ext cx="1896816" cy="2656230"/>
          </a:xfrm>
          <a:prstGeom prst="rect">
            <a:avLst/>
          </a:prstGeom>
        </p:spPr>
      </p:pic>
      <p:sp>
        <p:nvSpPr>
          <p:cNvPr id="19" name="Rectangle 18">
            <a:extLst>
              <a:ext uri="{FF2B5EF4-FFF2-40B4-BE49-F238E27FC236}">
                <a16:creationId xmlns:a16="http://schemas.microsoft.com/office/drawing/2014/main" id="{6D893837-132C-4CC5-87F2-79766C03F502}"/>
              </a:ext>
            </a:extLst>
          </p:cNvPr>
          <p:cNvSpPr/>
          <p:nvPr/>
        </p:nvSpPr>
        <p:spPr>
          <a:xfrm>
            <a:off x="620240" y="786578"/>
            <a:ext cx="5649352" cy="1292662"/>
          </a:xfrm>
          <a:prstGeom prst="rect">
            <a:avLst/>
          </a:prstGeom>
        </p:spPr>
        <p:txBody>
          <a:bodyPr wrap="square">
            <a:spAutoFit/>
          </a:bodyPr>
          <a:lstStyle/>
          <a:p>
            <a:pPr algn="ctr"/>
            <a:r>
              <a:rPr lang="en-US" sz="2400" b="1" dirty="0">
                <a:solidFill>
                  <a:schemeClr val="bg1"/>
                </a:solidFill>
                <a:latin typeface="Calibri" panose="020F0502020204030204" pitchFamily="34" charset="0"/>
              </a:rPr>
              <a:t>"YOU BETTER NOT TELL" </a:t>
            </a:r>
          </a:p>
          <a:p>
            <a:pPr algn="ctr"/>
            <a:r>
              <a:rPr lang="en-US" sz="2000" b="1" i="1" dirty="0">
                <a:solidFill>
                  <a:schemeClr val="bg1"/>
                </a:solidFill>
                <a:latin typeface="Calibri" panose="020F0502020204030204" pitchFamily="34" charset="0"/>
              </a:rPr>
              <a:t>Musical Stage Play  </a:t>
            </a:r>
          </a:p>
          <a:p>
            <a:pPr algn="ctr"/>
            <a:r>
              <a:rPr lang="en-US" sz="1400" b="1" dirty="0">
                <a:solidFill>
                  <a:schemeClr val="bg1"/>
                </a:solidFill>
                <a:latin typeface="Calibri" panose="020F0502020204030204" pitchFamily="34" charset="0"/>
              </a:rPr>
              <a:t>based on a true story about abuse, molestation and mental illness</a:t>
            </a:r>
          </a:p>
          <a:p>
            <a:pPr algn="ctr"/>
            <a:r>
              <a:rPr lang="en-US" sz="2000" b="1" dirty="0">
                <a:solidFill>
                  <a:schemeClr val="bg1"/>
                </a:solidFill>
                <a:latin typeface="Calibri" panose="020F0502020204030204" pitchFamily="34" charset="0"/>
              </a:rPr>
              <a:t> Investor Package</a:t>
            </a:r>
          </a:p>
        </p:txBody>
      </p:sp>
    </p:spTree>
    <p:extLst>
      <p:ext uri="{BB962C8B-B14F-4D97-AF65-F5344CB8AC3E}">
        <p14:creationId xmlns:p14="http://schemas.microsoft.com/office/powerpoint/2010/main" val="250885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87CC10-B5C8-4771-83C5-B48E443825B9}"/>
              </a:ext>
            </a:extLst>
          </p:cNvPr>
          <p:cNvPicPr>
            <a:picLocks noChangeAspect="1"/>
          </p:cNvPicPr>
          <p:nvPr/>
        </p:nvPicPr>
        <p:blipFill>
          <a:blip r:embed="rId2"/>
          <a:stretch>
            <a:fillRect/>
          </a:stretch>
        </p:blipFill>
        <p:spPr>
          <a:xfrm>
            <a:off x="2641442" y="1284056"/>
            <a:ext cx="2989368" cy="1992425"/>
          </a:xfrm>
          <a:prstGeom prst="rect">
            <a:avLst/>
          </a:prstGeom>
        </p:spPr>
      </p:pic>
      <p:pic>
        <p:nvPicPr>
          <p:cNvPr id="11" name="Picture 10">
            <a:extLst>
              <a:ext uri="{FF2B5EF4-FFF2-40B4-BE49-F238E27FC236}">
                <a16:creationId xmlns:a16="http://schemas.microsoft.com/office/drawing/2014/main" id="{3290868A-DAD9-4C1B-BB0F-E138876D345E}"/>
              </a:ext>
            </a:extLst>
          </p:cNvPr>
          <p:cNvPicPr>
            <a:picLocks noChangeAspect="1"/>
          </p:cNvPicPr>
          <p:nvPr/>
        </p:nvPicPr>
        <p:blipFill>
          <a:blip r:embed="rId3"/>
          <a:stretch>
            <a:fillRect/>
          </a:stretch>
        </p:blipFill>
        <p:spPr>
          <a:xfrm>
            <a:off x="3748871" y="7155085"/>
            <a:ext cx="2841837" cy="1894095"/>
          </a:xfrm>
          <a:prstGeom prst="rect">
            <a:avLst/>
          </a:prstGeom>
        </p:spPr>
      </p:pic>
      <p:pic>
        <p:nvPicPr>
          <p:cNvPr id="13" name="Picture 12">
            <a:extLst>
              <a:ext uri="{FF2B5EF4-FFF2-40B4-BE49-F238E27FC236}">
                <a16:creationId xmlns:a16="http://schemas.microsoft.com/office/drawing/2014/main" id="{907EBC5F-7365-40E0-87E7-083540AAD581}"/>
              </a:ext>
            </a:extLst>
          </p:cNvPr>
          <p:cNvPicPr>
            <a:picLocks noChangeAspect="1"/>
          </p:cNvPicPr>
          <p:nvPr/>
        </p:nvPicPr>
        <p:blipFill>
          <a:blip r:embed="rId4"/>
          <a:stretch>
            <a:fillRect/>
          </a:stretch>
        </p:blipFill>
        <p:spPr>
          <a:xfrm>
            <a:off x="536607" y="855896"/>
            <a:ext cx="1820987" cy="2731481"/>
          </a:xfrm>
          <a:prstGeom prst="rect">
            <a:avLst/>
          </a:prstGeom>
        </p:spPr>
      </p:pic>
      <p:pic>
        <p:nvPicPr>
          <p:cNvPr id="15" name="Picture 14">
            <a:extLst>
              <a:ext uri="{FF2B5EF4-FFF2-40B4-BE49-F238E27FC236}">
                <a16:creationId xmlns:a16="http://schemas.microsoft.com/office/drawing/2014/main" id="{D9C9CB06-C3E9-4F10-AE6D-0DD61D074BEC}"/>
              </a:ext>
            </a:extLst>
          </p:cNvPr>
          <p:cNvPicPr>
            <a:picLocks noChangeAspect="1"/>
          </p:cNvPicPr>
          <p:nvPr/>
        </p:nvPicPr>
        <p:blipFill>
          <a:blip r:embed="rId5"/>
          <a:stretch>
            <a:fillRect/>
          </a:stretch>
        </p:blipFill>
        <p:spPr>
          <a:xfrm>
            <a:off x="2669578" y="5523502"/>
            <a:ext cx="2277299" cy="1529367"/>
          </a:xfrm>
          <a:prstGeom prst="rect">
            <a:avLst/>
          </a:prstGeom>
        </p:spPr>
      </p:pic>
      <p:pic>
        <p:nvPicPr>
          <p:cNvPr id="17" name="Picture 16">
            <a:extLst>
              <a:ext uri="{FF2B5EF4-FFF2-40B4-BE49-F238E27FC236}">
                <a16:creationId xmlns:a16="http://schemas.microsoft.com/office/drawing/2014/main" id="{445789FB-65AF-4A91-9270-E82690FE44BE}"/>
              </a:ext>
            </a:extLst>
          </p:cNvPr>
          <p:cNvPicPr>
            <a:picLocks noChangeAspect="1"/>
          </p:cNvPicPr>
          <p:nvPr/>
        </p:nvPicPr>
        <p:blipFill>
          <a:blip r:embed="rId6"/>
          <a:stretch>
            <a:fillRect/>
          </a:stretch>
        </p:blipFill>
        <p:spPr>
          <a:xfrm>
            <a:off x="5169790" y="3665323"/>
            <a:ext cx="1568608" cy="2352912"/>
          </a:xfrm>
          <a:prstGeom prst="rect">
            <a:avLst/>
          </a:prstGeom>
        </p:spPr>
      </p:pic>
      <p:pic>
        <p:nvPicPr>
          <p:cNvPr id="19" name="Picture 18">
            <a:extLst>
              <a:ext uri="{FF2B5EF4-FFF2-40B4-BE49-F238E27FC236}">
                <a16:creationId xmlns:a16="http://schemas.microsoft.com/office/drawing/2014/main" id="{AA6A4777-481C-46E0-9F6B-30AD27D0E3C6}"/>
              </a:ext>
            </a:extLst>
          </p:cNvPr>
          <p:cNvPicPr>
            <a:picLocks noChangeAspect="1"/>
          </p:cNvPicPr>
          <p:nvPr/>
        </p:nvPicPr>
        <p:blipFill>
          <a:blip r:embed="rId7"/>
          <a:stretch>
            <a:fillRect/>
          </a:stretch>
        </p:blipFill>
        <p:spPr>
          <a:xfrm>
            <a:off x="200600" y="3880173"/>
            <a:ext cx="1699857" cy="2549787"/>
          </a:xfrm>
          <a:prstGeom prst="rect">
            <a:avLst/>
          </a:prstGeom>
        </p:spPr>
      </p:pic>
      <p:pic>
        <p:nvPicPr>
          <p:cNvPr id="21" name="Picture 20">
            <a:extLst>
              <a:ext uri="{FF2B5EF4-FFF2-40B4-BE49-F238E27FC236}">
                <a16:creationId xmlns:a16="http://schemas.microsoft.com/office/drawing/2014/main" id="{FE6DDE6C-0FDB-4B71-8A79-0D9D97422169}"/>
              </a:ext>
            </a:extLst>
          </p:cNvPr>
          <p:cNvPicPr>
            <a:picLocks noChangeAspect="1"/>
          </p:cNvPicPr>
          <p:nvPr/>
        </p:nvPicPr>
        <p:blipFill>
          <a:blip r:embed="rId8"/>
          <a:stretch>
            <a:fillRect/>
          </a:stretch>
        </p:blipFill>
        <p:spPr>
          <a:xfrm>
            <a:off x="2105639" y="3765606"/>
            <a:ext cx="2456641" cy="1637760"/>
          </a:xfrm>
          <a:prstGeom prst="rect">
            <a:avLst/>
          </a:prstGeom>
        </p:spPr>
      </p:pic>
      <p:pic>
        <p:nvPicPr>
          <p:cNvPr id="23" name="Picture 22">
            <a:extLst>
              <a:ext uri="{FF2B5EF4-FFF2-40B4-BE49-F238E27FC236}">
                <a16:creationId xmlns:a16="http://schemas.microsoft.com/office/drawing/2014/main" id="{4B8914CD-5355-438F-A0D8-2F21B206594C}"/>
              </a:ext>
            </a:extLst>
          </p:cNvPr>
          <p:cNvPicPr>
            <a:picLocks noChangeAspect="1"/>
          </p:cNvPicPr>
          <p:nvPr/>
        </p:nvPicPr>
        <p:blipFill>
          <a:blip r:embed="rId9"/>
          <a:stretch>
            <a:fillRect/>
          </a:stretch>
        </p:blipFill>
        <p:spPr>
          <a:xfrm>
            <a:off x="286325" y="7167230"/>
            <a:ext cx="2822924" cy="1881950"/>
          </a:xfrm>
          <a:prstGeom prst="rect">
            <a:avLst/>
          </a:prstGeom>
        </p:spPr>
      </p:pic>
      <p:sp>
        <p:nvSpPr>
          <p:cNvPr id="24" name="TextBox 23">
            <a:extLst>
              <a:ext uri="{FF2B5EF4-FFF2-40B4-BE49-F238E27FC236}">
                <a16:creationId xmlns:a16="http://schemas.microsoft.com/office/drawing/2014/main" id="{2A1ECD1F-F3E5-4B0F-A0EB-DF7B6D92B4DA}"/>
              </a:ext>
            </a:extLst>
          </p:cNvPr>
          <p:cNvSpPr txBox="1"/>
          <p:nvPr/>
        </p:nvSpPr>
        <p:spPr>
          <a:xfrm>
            <a:off x="3333960" y="805697"/>
            <a:ext cx="1616349" cy="400110"/>
          </a:xfrm>
          <a:prstGeom prst="rect">
            <a:avLst/>
          </a:prstGeom>
          <a:noFill/>
        </p:spPr>
        <p:txBody>
          <a:bodyPr wrap="square" rtlCol="0">
            <a:spAutoFit/>
          </a:bodyPr>
          <a:lstStyle/>
          <a:p>
            <a:r>
              <a:rPr lang="en-US" sz="2000" b="1" dirty="0">
                <a:solidFill>
                  <a:schemeClr val="bg1"/>
                </a:solidFill>
              </a:rPr>
              <a:t>UPLIFTING</a:t>
            </a:r>
          </a:p>
        </p:txBody>
      </p:sp>
      <p:sp>
        <p:nvSpPr>
          <p:cNvPr id="25" name="TextBox 24">
            <a:extLst>
              <a:ext uri="{FF2B5EF4-FFF2-40B4-BE49-F238E27FC236}">
                <a16:creationId xmlns:a16="http://schemas.microsoft.com/office/drawing/2014/main" id="{F7ABF5C7-1A54-44E8-B4D1-5A65FBA6FD3C}"/>
              </a:ext>
            </a:extLst>
          </p:cNvPr>
          <p:cNvSpPr txBox="1"/>
          <p:nvPr/>
        </p:nvSpPr>
        <p:spPr>
          <a:xfrm>
            <a:off x="3133938" y="3334719"/>
            <a:ext cx="2046392" cy="400110"/>
          </a:xfrm>
          <a:prstGeom prst="rect">
            <a:avLst/>
          </a:prstGeom>
          <a:noFill/>
        </p:spPr>
        <p:txBody>
          <a:bodyPr wrap="square" rtlCol="0">
            <a:spAutoFit/>
          </a:bodyPr>
          <a:lstStyle/>
          <a:p>
            <a:r>
              <a:rPr lang="en-US" sz="2000" b="1" dirty="0"/>
              <a:t>REMARKABLE</a:t>
            </a:r>
          </a:p>
        </p:txBody>
      </p:sp>
      <p:sp>
        <p:nvSpPr>
          <p:cNvPr id="26" name="TextBox 25">
            <a:extLst>
              <a:ext uri="{FF2B5EF4-FFF2-40B4-BE49-F238E27FC236}">
                <a16:creationId xmlns:a16="http://schemas.microsoft.com/office/drawing/2014/main" id="{F97736D4-246C-46DE-9528-61DDD2D2F6A0}"/>
              </a:ext>
            </a:extLst>
          </p:cNvPr>
          <p:cNvSpPr txBox="1"/>
          <p:nvPr/>
        </p:nvSpPr>
        <p:spPr>
          <a:xfrm>
            <a:off x="5109989" y="6414963"/>
            <a:ext cx="1688210" cy="369332"/>
          </a:xfrm>
          <a:prstGeom prst="rect">
            <a:avLst/>
          </a:prstGeom>
          <a:noFill/>
        </p:spPr>
        <p:txBody>
          <a:bodyPr wrap="square" rtlCol="0">
            <a:spAutoFit/>
          </a:bodyPr>
          <a:lstStyle/>
          <a:p>
            <a:r>
              <a:rPr lang="en-US" b="1" dirty="0"/>
              <a:t>CAPTIVATING</a:t>
            </a:r>
          </a:p>
        </p:txBody>
      </p:sp>
      <p:sp>
        <p:nvSpPr>
          <p:cNvPr id="27" name="TextBox 26">
            <a:extLst>
              <a:ext uri="{FF2B5EF4-FFF2-40B4-BE49-F238E27FC236}">
                <a16:creationId xmlns:a16="http://schemas.microsoft.com/office/drawing/2014/main" id="{34CDE0E2-24EA-4654-BEC8-49938C12C0F9}"/>
              </a:ext>
            </a:extLst>
          </p:cNvPr>
          <p:cNvSpPr txBox="1"/>
          <p:nvPr/>
        </p:nvSpPr>
        <p:spPr>
          <a:xfrm>
            <a:off x="592297" y="6609048"/>
            <a:ext cx="1856935" cy="369332"/>
          </a:xfrm>
          <a:prstGeom prst="rect">
            <a:avLst/>
          </a:prstGeom>
          <a:noFill/>
        </p:spPr>
        <p:txBody>
          <a:bodyPr wrap="square" rtlCol="0">
            <a:spAutoFit/>
          </a:bodyPr>
          <a:lstStyle/>
          <a:p>
            <a:r>
              <a:rPr lang="en-US" b="1" dirty="0"/>
              <a:t>OVERCOMING</a:t>
            </a:r>
          </a:p>
        </p:txBody>
      </p:sp>
      <p:sp>
        <p:nvSpPr>
          <p:cNvPr id="28" name="TextBox 27">
            <a:extLst>
              <a:ext uri="{FF2B5EF4-FFF2-40B4-BE49-F238E27FC236}">
                <a16:creationId xmlns:a16="http://schemas.microsoft.com/office/drawing/2014/main" id="{CC518BAA-6BFC-4721-AE60-D3AF5976E597}"/>
              </a:ext>
            </a:extLst>
          </p:cNvPr>
          <p:cNvSpPr txBox="1"/>
          <p:nvPr/>
        </p:nvSpPr>
        <p:spPr>
          <a:xfrm>
            <a:off x="547287" y="229923"/>
            <a:ext cx="1810307" cy="400110"/>
          </a:xfrm>
          <a:prstGeom prst="rect">
            <a:avLst/>
          </a:prstGeom>
          <a:noFill/>
        </p:spPr>
        <p:txBody>
          <a:bodyPr wrap="square" rtlCol="0">
            <a:spAutoFit/>
          </a:bodyPr>
          <a:lstStyle/>
          <a:p>
            <a:r>
              <a:rPr lang="en-US" sz="2000" b="1" dirty="0"/>
              <a:t>COMPELLING</a:t>
            </a:r>
          </a:p>
        </p:txBody>
      </p:sp>
    </p:spTree>
    <p:extLst>
      <p:ext uri="{BB962C8B-B14F-4D97-AF65-F5344CB8AC3E}">
        <p14:creationId xmlns:p14="http://schemas.microsoft.com/office/powerpoint/2010/main" val="178268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B5F86-58FA-40FA-803F-5C3D373CF54A}"/>
              </a:ext>
            </a:extLst>
          </p:cNvPr>
          <p:cNvSpPr/>
          <p:nvPr/>
        </p:nvSpPr>
        <p:spPr>
          <a:xfrm>
            <a:off x="664362" y="1043832"/>
            <a:ext cx="5649352" cy="1354217"/>
          </a:xfrm>
          <a:prstGeom prst="rect">
            <a:avLst/>
          </a:prstGeom>
        </p:spPr>
        <p:txBody>
          <a:bodyPr wrap="square">
            <a:spAutoFit/>
          </a:bodyPr>
          <a:lstStyle/>
          <a:p>
            <a:pPr algn="ctr"/>
            <a:r>
              <a:rPr lang="en-US" sz="2400" b="1" dirty="0">
                <a:solidFill>
                  <a:schemeClr val="bg1"/>
                </a:solidFill>
                <a:latin typeface="Calibri" panose="020F0502020204030204" pitchFamily="34" charset="0"/>
              </a:rPr>
              <a:t>Watch the Trailer for </a:t>
            </a:r>
          </a:p>
          <a:p>
            <a:pPr algn="ctr"/>
            <a:r>
              <a:rPr lang="en-US" sz="2400" b="1" dirty="0">
                <a:solidFill>
                  <a:schemeClr val="bg1"/>
                </a:solidFill>
                <a:latin typeface="Calibri" panose="020F0502020204030204" pitchFamily="34" charset="0"/>
              </a:rPr>
              <a:t>"YOU BETTER NOT TELL" </a:t>
            </a:r>
          </a:p>
          <a:p>
            <a:pPr algn="ctr"/>
            <a:r>
              <a:rPr lang="en-US" sz="2000" b="1" i="1" dirty="0">
                <a:solidFill>
                  <a:schemeClr val="bg1"/>
                </a:solidFill>
                <a:latin typeface="Calibri" panose="020F0502020204030204" pitchFamily="34" charset="0"/>
              </a:rPr>
              <a:t>Musical Stage Play  </a:t>
            </a:r>
          </a:p>
          <a:p>
            <a:pPr algn="ctr"/>
            <a:r>
              <a:rPr lang="en-US" sz="1400" b="1" dirty="0">
                <a:solidFill>
                  <a:schemeClr val="bg1"/>
                </a:solidFill>
                <a:latin typeface="Calibri" panose="020F0502020204030204" pitchFamily="34" charset="0"/>
              </a:rPr>
              <a:t>based on a true story about abuse, molestation and mental illness</a:t>
            </a:r>
          </a:p>
        </p:txBody>
      </p:sp>
      <p:pic>
        <p:nvPicPr>
          <p:cNvPr id="2" name="Online Media ^0 1">
            <a:hlinkClick r:id="" action="ppaction://media"/>
            <a:extLst>
              <a:ext uri="{FF2B5EF4-FFF2-40B4-BE49-F238E27FC236}">
                <a16:creationId xmlns:a16="http://schemas.microsoft.com/office/drawing/2014/main" id="{FFFF6908-652F-4BB5-A0E7-19AD2217948C}"/>
              </a:ext>
            </a:extLst>
          </p:cNvPr>
          <p:cNvPicPr>
            <a:picLocks noRot="1" noChangeAspect="1"/>
          </p:cNvPicPr>
          <p:nvPr>
            <a:videoFile r:link="rId1"/>
          </p:nvPr>
        </p:nvPicPr>
        <p:blipFill>
          <a:blip r:embed="rId3"/>
          <a:stretch>
            <a:fillRect/>
          </a:stretch>
        </p:blipFill>
        <p:spPr>
          <a:xfrm>
            <a:off x="789631" y="3499539"/>
            <a:ext cx="5398813" cy="4049111"/>
          </a:xfrm>
          <a:prstGeom prst="rect">
            <a:avLst/>
          </a:prstGeom>
        </p:spPr>
      </p:pic>
      <p:sp>
        <p:nvSpPr>
          <p:cNvPr id="6" name="Rectangle 5">
            <a:extLst>
              <a:ext uri="{FF2B5EF4-FFF2-40B4-BE49-F238E27FC236}">
                <a16:creationId xmlns:a16="http://schemas.microsoft.com/office/drawing/2014/main" id="{9748B440-7F18-42EB-83AC-0B010975D91F}"/>
              </a:ext>
            </a:extLst>
          </p:cNvPr>
          <p:cNvSpPr/>
          <p:nvPr/>
        </p:nvSpPr>
        <p:spPr>
          <a:xfrm>
            <a:off x="664362" y="7733742"/>
            <a:ext cx="5649352" cy="400110"/>
          </a:xfrm>
          <a:prstGeom prst="rect">
            <a:avLst/>
          </a:prstGeom>
        </p:spPr>
        <p:txBody>
          <a:bodyPr wrap="square">
            <a:spAutoFit/>
          </a:bodyPr>
          <a:lstStyle/>
          <a:p>
            <a:pPr algn="ctr"/>
            <a:r>
              <a:rPr lang="en-US" sz="2000" b="1" i="1" dirty="0">
                <a:latin typeface="Calibri" panose="020F0502020204030204" pitchFamily="34" charset="0"/>
              </a:rPr>
              <a:t>Presented by Director Mykel Coleman</a:t>
            </a:r>
          </a:p>
        </p:txBody>
      </p:sp>
      <p:sp>
        <p:nvSpPr>
          <p:cNvPr id="7" name="Rectangle 6">
            <a:extLst>
              <a:ext uri="{FF2B5EF4-FFF2-40B4-BE49-F238E27FC236}">
                <a16:creationId xmlns:a16="http://schemas.microsoft.com/office/drawing/2014/main" id="{7FDEF5B5-476A-4543-8C24-C87160EBFFBF}"/>
              </a:ext>
            </a:extLst>
          </p:cNvPr>
          <p:cNvSpPr/>
          <p:nvPr/>
        </p:nvSpPr>
        <p:spPr>
          <a:xfrm>
            <a:off x="539092" y="3006883"/>
            <a:ext cx="5649352" cy="400110"/>
          </a:xfrm>
          <a:prstGeom prst="rect">
            <a:avLst/>
          </a:prstGeom>
        </p:spPr>
        <p:txBody>
          <a:bodyPr wrap="square">
            <a:spAutoFit/>
          </a:bodyPr>
          <a:lstStyle/>
          <a:p>
            <a:pPr algn="ctr"/>
            <a:r>
              <a:rPr lang="en-US" sz="2000" b="1" i="1" dirty="0">
                <a:solidFill>
                  <a:srgbClr val="FF0000"/>
                </a:solidFill>
                <a:latin typeface="Calibri" panose="020F0502020204030204" pitchFamily="34" charset="0"/>
              </a:rPr>
              <a:t>Double Click Image to Play Video</a:t>
            </a:r>
          </a:p>
        </p:txBody>
      </p:sp>
      <p:sp>
        <p:nvSpPr>
          <p:cNvPr id="3" name="Rectangle 2">
            <a:extLst>
              <a:ext uri="{FF2B5EF4-FFF2-40B4-BE49-F238E27FC236}">
                <a16:creationId xmlns:a16="http://schemas.microsoft.com/office/drawing/2014/main" id="{CB3F0E29-2783-4956-9F8A-C690A23758B8}"/>
              </a:ext>
            </a:extLst>
          </p:cNvPr>
          <p:cNvSpPr/>
          <p:nvPr/>
        </p:nvSpPr>
        <p:spPr>
          <a:xfrm>
            <a:off x="1544805" y="8133852"/>
            <a:ext cx="3888464" cy="369332"/>
          </a:xfrm>
          <a:prstGeom prst="rect">
            <a:avLst/>
          </a:prstGeom>
        </p:spPr>
        <p:txBody>
          <a:bodyPr wrap="square">
            <a:spAutoFit/>
          </a:bodyPr>
          <a:lstStyle/>
          <a:p>
            <a:pPr algn="ctr"/>
            <a:r>
              <a:rPr lang="en-US" b="1" dirty="0">
                <a:latin typeface="Calibri" panose="020F0502020204030204" pitchFamily="34" charset="0"/>
                <a:hlinkClick r:id="rId4"/>
              </a:rPr>
              <a:t>VISIT: MYKELCOLEMANSTUDIOS.COM</a:t>
            </a:r>
            <a:endParaRPr lang="en-US" b="1" dirty="0">
              <a:latin typeface="Calibri" panose="020F0502020204030204" pitchFamily="34" charset="0"/>
            </a:endParaRPr>
          </a:p>
        </p:txBody>
      </p:sp>
    </p:spTree>
    <p:extLst>
      <p:ext uri="{BB962C8B-B14F-4D97-AF65-F5344CB8AC3E}">
        <p14:creationId xmlns:p14="http://schemas.microsoft.com/office/powerpoint/2010/main" val="24106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BB5F86-58FA-40FA-803F-5C3D373CF54A}"/>
              </a:ext>
            </a:extLst>
          </p:cNvPr>
          <p:cNvSpPr/>
          <p:nvPr/>
        </p:nvSpPr>
        <p:spPr>
          <a:xfrm>
            <a:off x="664362" y="1043832"/>
            <a:ext cx="5649352" cy="1292662"/>
          </a:xfrm>
          <a:prstGeom prst="rect">
            <a:avLst/>
          </a:prstGeom>
        </p:spPr>
        <p:txBody>
          <a:bodyPr wrap="square">
            <a:spAutoFit/>
          </a:bodyPr>
          <a:lstStyle/>
          <a:p>
            <a:pPr algn="ctr"/>
            <a:r>
              <a:rPr lang="en-US" sz="2400" b="1" dirty="0">
                <a:solidFill>
                  <a:schemeClr val="bg1"/>
                </a:solidFill>
                <a:latin typeface="Calibri" panose="020F0502020204030204" pitchFamily="34" charset="0"/>
              </a:rPr>
              <a:t>"YOU BETTER NOT TELL" </a:t>
            </a:r>
          </a:p>
          <a:p>
            <a:pPr algn="ctr"/>
            <a:r>
              <a:rPr lang="en-US" sz="2000" b="1" i="1" dirty="0">
                <a:solidFill>
                  <a:schemeClr val="bg1"/>
                </a:solidFill>
                <a:latin typeface="Calibri" panose="020F0502020204030204" pitchFamily="34" charset="0"/>
              </a:rPr>
              <a:t>Musical Stage Play  </a:t>
            </a:r>
          </a:p>
          <a:p>
            <a:pPr algn="ctr"/>
            <a:r>
              <a:rPr lang="en-US" sz="1400" b="1" dirty="0">
                <a:solidFill>
                  <a:schemeClr val="bg1"/>
                </a:solidFill>
                <a:latin typeface="Calibri" panose="020F0502020204030204" pitchFamily="34" charset="0"/>
              </a:rPr>
              <a:t>based on a true story about abuse, molestation and mental illness</a:t>
            </a:r>
          </a:p>
          <a:p>
            <a:pPr algn="ctr"/>
            <a:r>
              <a:rPr lang="en-US" sz="2000" b="1" dirty="0">
                <a:solidFill>
                  <a:schemeClr val="bg1"/>
                </a:solidFill>
                <a:latin typeface="Calibri" panose="020F0502020204030204" pitchFamily="34" charset="0"/>
              </a:rPr>
              <a:t> Investor Package</a:t>
            </a:r>
          </a:p>
        </p:txBody>
      </p:sp>
      <p:pic>
        <p:nvPicPr>
          <p:cNvPr id="7" name="Picture 6">
            <a:extLst>
              <a:ext uri="{FF2B5EF4-FFF2-40B4-BE49-F238E27FC236}">
                <a16:creationId xmlns:a16="http://schemas.microsoft.com/office/drawing/2014/main" id="{739A06BC-2415-467D-984B-E2B289CE243E}"/>
              </a:ext>
            </a:extLst>
          </p:cNvPr>
          <p:cNvPicPr>
            <a:picLocks noChangeAspect="1"/>
          </p:cNvPicPr>
          <p:nvPr/>
        </p:nvPicPr>
        <p:blipFill>
          <a:blip r:embed="rId4"/>
          <a:stretch>
            <a:fillRect/>
          </a:stretch>
        </p:blipFill>
        <p:spPr>
          <a:xfrm>
            <a:off x="3591691" y="5638044"/>
            <a:ext cx="1510446" cy="1969811"/>
          </a:xfrm>
          <a:prstGeom prst="rect">
            <a:avLst/>
          </a:prstGeom>
        </p:spPr>
      </p:pic>
      <p:pic>
        <p:nvPicPr>
          <p:cNvPr id="11" name="Picture 10">
            <a:extLst>
              <a:ext uri="{FF2B5EF4-FFF2-40B4-BE49-F238E27FC236}">
                <a16:creationId xmlns:a16="http://schemas.microsoft.com/office/drawing/2014/main" id="{A729FE5C-DBF1-4CFB-B073-C30D9215FD17}"/>
              </a:ext>
            </a:extLst>
          </p:cNvPr>
          <p:cNvPicPr>
            <a:picLocks noChangeAspect="1"/>
          </p:cNvPicPr>
          <p:nvPr/>
        </p:nvPicPr>
        <p:blipFill>
          <a:blip r:embed="rId5"/>
          <a:stretch>
            <a:fillRect/>
          </a:stretch>
        </p:blipFill>
        <p:spPr>
          <a:xfrm>
            <a:off x="523685" y="5638045"/>
            <a:ext cx="1109678" cy="1969811"/>
          </a:xfrm>
          <a:prstGeom prst="rect">
            <a:avLst/>
          </a:prstGeom>
        </p:spPr>
      </p:pic>
      <p:pic>
        <p:nvPicPr>
          <p:cNvPr id="14" name="Picture 13">
            <a:extLst>
              <a:ext uri="{FF2B5EF4-FFF2-40B4-BE49-F238E27FC236}">
                <a16:creationId xmlns:a16="http://schemas.microsoft.com/office/drawing/2014/main" id="{BEFEB19A-A6E8-4983-AE94-9D48E9D39202}"/>
              </a:ext>
            </a:extLst>
          </p:cNvPr>
          <p:cNvPicPr>
            <a:picLocks noChangeAspect="1"/>
          </p:cNvPicPr>
          <p:nvPr/>
        </p:nvPicPr>
        <p:blipFill>
          <a:blip r:embed="rId6"/>
          <a:stretch>
            <a:fillRect/>
          </a:stretch>
        </p:blipFill>
        <p:spPr>
          <a:xfrm>
            <a:off x="1633363" y="5638044"/>
            <a:ext cx="1958326" cy="1969811"/>
          </a:xfrm>
          <a:prstGeom prst="rect">
            <a:avLst/>
          </a:prstGeom>
        </p:spPr>
      </p:pic>
      <p:pic>
        <p:nvPicPr>
          <p:cNvPr id="16" name="Picture 15">
            <a:extLst>
              <a:ext uri="{FF2B5EF4-FFF2-40B4-BE49-F238E27FC236}">
                <a16:creationId xmlns:a16="http://schemas.microsoft.com/office/drawing/2014/main" id="{98169BEF-EB83-44FD-ACFE-3067BB097C70}"/>
              </a:ext>
            </a:extLst>
          </p:cNvPr>
          <p:cNvPicPr>
            <a:picLocks noChangeAspect="1"/>
          </p:cNvPicPr>
          <p:nvPr/>
        </p:nvPicPr>
        <p:blipFill>
          <a:blip r:embed="rId7"/>
          <a:stretch>
            <a:fillRect/>
          </a:stretch>
        </p:blipFill>
        <p:spPr>
          <a:xfrm>
            <a:off x="5102137" y="5638043"/>
            <a:ext cx="1334442" cy="1969811"/>
          </a:xfrm>
          <a:prstGeom prst="rect">
            <a:avLst/>
          </a:prstGeom>
        </p:spPr>
      </p:pic>
      <p:sp>
        <p:nvSpPr>
          <p:cNvPr id="17" name="TextBox 16">
            <a:extLst>
              <a:ext uri="{FF2B5EF4-FFF2-40B4-BE49-F238E27FC236}">
                <a16:creationId xmlns:a16="http://schemas.microsoft.com/office/drawing/2014/main" id="{E844EC73-F73B-4A21-82B0-4830425AB83A}"/>
              </a:ext>
            </a:extLst>
          </p:cNvPr>
          <p:cNvSpPr txBox="1"/>
          <p:nvPr/>
        </p:nvSpPr>
        <p:spPr>
          <a:xfrm>
            <a:off x="370451" y="7812306"/>
            <a:ext cx="1262912" cy="954107"/>
          </a:xfrm>
          <a:prstGeom prst="rect">
            <a:avLst/>
          </a:prstGeom>
          <a:noFill/>
        </p:spPr>
        <p:txBody>
          <a:bodyPr wrap="square" rtlCol="0">
            <a:spAutoFit/>
          </a:bodyPr>
          <a:lstStyle/>
          <a:p>
            <a:pPr algn="ctr"/>
            <a:r>
              <a:rPr lang="en-US" sz="1400" b="1" dirty="0"/>
              <a:t> “Basketball Wives of LA” Jackie Christie</a:t>
            </a:r>
          </a:p>
        </p:txBody>
      </p:sp>
      <p:sp>
        <p:nvSpPr>
          <p:cNvPr id="18" name="TextBox 17">
            <a:extLst>
              <a:ext uri="{FF2B5EF4-FFF2-40B4-BE49-F238E27FC236}">
                <a16:creationId xmlns:a16="http://schemas.microsoft.com/office/drawing/2014/main" id="{CE66AE4F-7402-4081-B407-DBCAAC512E05}"/>
              </a:ext>
            </a:extLst>
          </p:cNvPr>
          <p:cNvSpPr txBox="1"/>
          <p:nvPr/>
        </p:nvSpPr>
        <p:spPr>
          <a:xfrm>
            <a:off x="1981070" y="7812305"/>
            <a:ext cx="1262912" cy="1169551"/>
          </a:xfrm>
          <a:prstGeom prst="rect">
            <a:avLst/>
          </a:prstGeom>
          <a:noFill/>
        </p:spPr>
        <p:txBody>
          <a:bodyPr wrap="square" rtlCol="0">
            <a:spAutoFit/>
          </a:bodyPr>
          <a:lstStyle/>
          <a:p>
            <a:pPr algn="ctr"/>
            <a:r>
              <a:rPr lang="en-US" sz="1400" b="1" dirty="0"/>
              <a:t> “R&amp;B Singing Legend” Lenny Williams</a:t>
            </a:r>
          </a:p>
        </p:txBody>
      </p:sp>
      <p:sp>
        <p:nvSpPr>
          <p:cNvPr id="19" name="TextBox 18">
            <a:extLst>
              <a:ext uri="{FF2B5EF4-FFF2-40B4-BE49-F238E27FC236}">
                <a16:creationId xmlns:a16="http://schemas.microsoft.com/office/drawing/2014/main" id="{449314DB-3FE1-4D18-9517-AD87D4A72E3B}"/>
              </a:ext>
            </a:extLst>
          </p:cNvPr>
          <p:cNvSpPr txBox="1"/>
          <p:nvPr/>
        </p:nvSpPr>
        <p:spPr>
          <a:xfrm>
            <a:off x="3715458" y="7812305"/>
            <a:ext cx="1262912" cy="954107"/>
          </a:xfrm>
          <a:prstGeom prst="rect">
            <a:avLst/>
          </a:prstGeom>
          <a:noFill/>
        </p:spPr>
        <p:txBody>
          <a:bodyPr wrap="square" rtlCol="0">
            <a:spAutoFit/>
          </a:bodyPr>
          <a:lstStyle/>
          <a:p>
            <a:pPr algn="ctr"/>
            <a:r>
              <a:rPr lang="en-US" sz="1400" b="1" dirty="0"/>
              <a:t> “I Don’t Want to Do Wrong” Andre </a:t>
            </a:r>
            <a:r>
              <a:rPr lang="en-US" sz="1400" b="1" dirty="0" err="1"/>
              <a:t>Pitre</a:t>
            </a:r>
            <a:endParaRPr lang="en-US" sz="1400" b="1" dirty="0"/>
          </a:p>
        </p:txBody>
      </p:sp>
      <p:sp>
        <p:nvSpPr>
          <p:cNvPr id="20" name="TextBox 19">
            <a:extLst>
              <a:ext uri="{FF2B5EF4-FFF2-40B4-BE49-F238E27FC236}">
                <a16:creationId xmlns:a16="http://schemas.microsoft.com/office/drawing/2014/main" id="{7EC02B96-4F66-4FED-B252-A8132A82ED72}"/>
              </a:ext>
            </a:extLst>
          </p:cNvPr>
          <p:cNvSpPr txBox="1"/>
          <p:nvPr/>
        </p:nvSpPr>
        <p:spPr>
          <a:xfrm>
            <a:off x="5102137" y="7812305"/>
            <a:ext cx="1262912" cy="954107"/>
          </a:xfrm>
          <a:prstGeom prst="rect">
            <a:avLst/>
          </a:prstGeom>
          <a:noFill/>
        </p:spPr>
        <p:txBody>
          <a:bodyPr wrap="square" rtlCol="0">
            <a:spAutoFit/>
          </a:bodyPr>
          <a:lstStyle/>
          <a:p>
            <a:pPr algn="ctr"/>
            <a:r>
              <a:rPr lang="en-US" sz="1400" b="1" dirty="0"/>
              <a:t> “Writer and Director” Mykel Coleman</a:t>
            </a:r>
          </a:p>
        </p:txBody>
      </p:sp>
      <p:sp>
        <p:nvSpPr>
          <p:cNvPr id="21" name="TextBox 20">
            <a:extLst>
              <a:ext uri="{FF2B5EF4-FFF2-40B4-BE49-F238E27FC236}">
                <a16:creationId xmlns:a16="http://schemas.microsoft.com/office/drawing/2014/main" id="{BA76E4AA-611A-4DCB-95F8-5608340E87C7}"/>
              </a:ext>
            </a:extLst>
          </p:cNvPr>
          <p:cNvSpPr txBox="1"/>
          <p:nvPr/>
        </p:nvSpPr>
        <p:spPr>
          <a:xfrm>
            <a:off x="2257249" y="5330266"/>
            <a:ext cx="2408674" cy="307777"/>
          </a:xfrm>
          <a:prstGeom prst="rect">
            <a:avLst/>
          </a:prstGeom>
          <a:noFill/>
        </p:spPr>
        <p:txBody>
          <a:bodyPr wrap="square" rtlCol="0">
            <a:spAutoFit/>
          </a:bodyPr>
          <a:lstStyle/>
          <a:p>
            <a:pPr algn="ctr"/>
            <a:r>
              <a:rPr lang="en-US" sz="1400" b="1" dirty="0"/>
              <a:t> Celebrity Cast Members</a:t>
            </a:r>
          </a:p>
        </p:txBody>
      </p:sp>
      <p:pic>
        <p:nvPicPr>
          <p:cNvPr id="4" name="YouBetterNotTell_RadioSpot_BAYDec8_Commercial2_withLenny">
            <a:hlinkClick r:id="" action="ppaction://media"/>
            <a:extLst>
              <a:ext uri="{FF2B5EF4-FFF2-40B4-BE49-F238E27FC236}">
                <a16:creationId xmlns:a16="http://schemas.microsoft.com/office/drawing/2014/main" id="{FC584425-747E-4AE1-A46E-EB914B7567B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989463" y="3672348"/>
            <a:ext cx="1204452" cy="1204452"/>
          </a:xfrm>
          <a:prstGeom prst="rect">
            <a:avLst/>
          </a:prstGeom>
        </p:spPr>
      </p:pic>
    </p:spTree>
    <p:extLst>
      <p:ext uri="{BB962C8B-B14F-4D97-AF65-F5344CB8AC3E}">
        <p14:creationId xmlns:p14="http://schemas.microsoft.com/office/powerpoint/2010/main" val="38918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1ED7CA-B09D-43B5-8BF2-71E722A1D01F}"/>
              </a:ext>
            </a:extLst>
          </p:cNvPr>
          <p:cNvSpPr/>
          <p:nvPr/>
        </p:nvSpPr>
        <p:spPr>
          <a:xfrm>
            <a:off x="618056" y="2289701"/>
            <a:ext cx="5649352" cy="6432530"/>
          </a:xfrm>
          <a:prstGeom prst="rect">
            <a:avLst/>
          </a:prstGeom>
        </p:spPr>
        <p:txBody>
          <a:bodyPr wrap="square">
            <a:spAutoFit/>
          </a:bodyPr>
          <a:lstStyle/>
          <a:p>
            <a:pPr algn="ctr"/>
            <a:r>
              <a:rPr lang="en-US" sz="2000" b="1" dirty="0">
                <a:solidFill>
                  <a:schemeClr val="bg1"/>
                </a:solidFill>
                <a:latin typeface="+mj-lt"/>
                <a:ea typeface="Calibri" panose="020F0502020204030204" pitchFamily="34" charset="0"/>
                <a:cs typeface="Times New Roman" panose="02020603050405020304" pitchFamily="18" charset="0"/>
              </a:rPr>
              <a:t>Board of Directors</a:t>
            </a:r>
            <a:endParaRPr lang="en-US" sz="1400" dirty="0">
              <a:solidFill>
                <a:schemeClr val="bg1"/>
              </a:solidFill>
              <a:latin typeface="+mj-lt"/>
              <a:ea typeface="Calibri" panose="020F0502020204030204" pitchFamily="34" charset="0"/>
              <a:cs typeface="Times New Roman" panose="02020603050405020304" pitchFamily="18" charset="0"/>
            </a:endParaRPr>
          </a:p>
          <a:p>
            <a:pPr algn="ct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solidFill>
                  <a:schemeClr val="tx2">
                    <a:lumMod val="75000"/>
                  </a:schemeClr>
                </a:solidFill>
                <a:ea typeface="Calibri" panose="020F0502020204030204" pitchFamily="34" charset="0"/>
                <a:cs typeface="Times New Roman" panose="02020603050405020304" pitchFamily="18" charset="0"/>
              </a:rPr>
              <a:t>Mykel Coleman</a:t>
            </a:r>
            <a:endParaRPr lang="en-US" sz="1400" dirty="0">
              <a:solidFill>
                <a:schemeClr val="tx2">
                  <a:lumMod val="75000"/>
                </a:schemeClr>
              </a:solidFill>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President/Director/Writer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Mykel Coleman Studios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13360 Burbank Blvd. Suite #1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Sherman Oaks, CA 91401</a:t>
            </a:r>
          </a:p>
          <a:p>
            <a:pPr algn="ctr"/>
            <a:r>
              <a:rPr lang="en-US" sz="1600" dirty="0">
                <a:latin typeface="Calibri" panose="020F0502020204030204" pitchFamily="34" charset="0"/>
                <a:ea typeface="Calibri" panose="020F0502020204030204" pitchFamily="34" charset="0"/>
                <a:cs typeface="Times New Roman" panose="02020603050405020304" pitchFamily="18" charset="0"/>
              </a:rPr>
              <a:t>(404)951-4421</a:t>
            </a:r>
          </a:p>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mykelcolemanstudios@gmail.com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solidFill>
                  <a:schemeClr val="tx2">
                    <a:lumMod val="75000"/>
                  </a:schemeClr>
                </a:solidFill>
                <a:ea typeface="Calibri" panose="020F0502020204030204" pitchFamily="34" charset="0"/>
                <a:cs typeface="Times New Roman" panose="02020603050405020304" pitchFamily="18" charset="0"/>
              </a:rPr>
              <a:t>Dwayne Sparks</a:t>
            </a:r>
            <a:endParaRPr lang="en-US" sz="1400" dirty="0">
              <a:solidFill>
                <a:schemeClr val="tx2">
                  <a:lumMod val="75000"/>
                </a:schemeClr>
              </a:solidFill>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Business Manager</a:t>
            </a:r>
          </a:p>
          <a:p>
            <a:pPr algn="ctr"/>
            <a:r>
              <a:rPr lang="en-US" sz="1600" dirty="0">
                <a:latin typeface="Calibri" panose="020F0502020204030204" pitchFamily="34" charset="0"/>
                <a:ea typeface="Calibri" panose="020F0502020204030204" pitchFamily="34" charset="0"/>
                <a:cs typeface="Times New Roman" panose="02020603050405020304" pitchFamily="18" charset="0"/>
              </a:rPr>
              <a:t>(310) 562-2335</a:t>
            </a:r>
          </a:p>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sparkseg@gmail.com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dirty="0">
                <a:solidFill>
                  <a:schemeClr val="tx2">
                    <a:lumMod val="75000"/>
                  </a:schemeClr>
                </a:solidFill>
                <a:latin typeface="+mj-lt"/>
                <a:ea typeface="Calibri" panose="020F0502020204030204" pitchFamily="34" charset="0"/>
                <a:cs typeface="Times New Roman" panose="02020603050405020304" pitchFamily="18" charset="0"/>
              </a:rPr>
              <a:t>Patricia Lindsey, B.A.</a:t>
            </a:r>
            <a:endParaRPr lang="en-US" sz="1400" dirty="0">
              <a:solidFill>
                <a:schemeClr val="tx2">
                  <a:lumMod val="75000"/>
                </a:schemeClr>
              </a:solidFill>
              <a:latin typeface="+mj-lt"/>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Producer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plindsey07@gmail.com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b="1" dirty="0" err="1">
                <a:solidFill>
                  <a:schemeClr val="tx2">
                    <a:lumMod val="75000"/>
                  </a:schemeClr>
                </a:solidFill>
                <a:latin typeface="+mj-lt"/>
                <a:ea typeface="Calibri" panose="020F0502020204030204" pitchFamily="34" charset="0"/>
                <a:cs typeface="Times New Roman" panose="02020603050405020304" pitchFamily="18" charset="0"/>
              </a:rPr>
              <a:t>Chynethia</a:t>
            </a:r>
            <a:r>
              <a:rPr lang="en-US" b="1" dirty="0">
                <a:solidFill>
                  <a:schemeClr val="tx2">
                    <a:lumMod val="75000"/>
                  </a:schemeClr>
                </a:solidFill>
                <a:latin typeface="+mj-lt"/>
                <a:ea typeface="Calibri" panose="020F0502020204030204" pitchFamily="34" charset="0"/>
                <a:cs typeface="Times New Roman" panose="02020603050405020304" pitchFamily="18" charset="0"/>
              </a:rPr>
              <a:t> Boyd, M.B.A.</a:t>
            </a:r>
            <a:endParaRPr lang="en-US" sz="1400" dirty="0">
              <a:solidFill>
                <a:schemeClr val="tx2">
                  <a:lumMod val="75000"/>
                </a:schemeClr>
              </a:solidFill>
              <a:latin typeface="+mj-lt"/>
              <a:ea typeface="Calibri" panose="020F0502020204030204" pitchFamily="34" charset="0"/>
              <a:cs typeface="Times New Roman" panose="02020603050405020304" pitchFamily="18" charset="0"/>
            </a:endParaRPr>
          </a:p>
          <a:p>
            <a:pPr algn="ctr"/>
            <a:r>
              <a:rPr lang="en-US" dirty="0">
                <a:latin typeface="Calibri" panose="020F0502020204030204" pitchFamily="34" charset="0"/>
                <a:ea typeface="Calibri" panose="020F0502020204030204" pitchFamily="34" charset="0"/>
                <a:cs typeface="Times New Roman" panose="02020603050405020304" pitchFamily="18" charset="0"/>
              </a:rPr>
              <a:t>Producer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cboydhkr@yahoo.com</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16992BE6-7D28-4BD7-9015-1B62228BEA6F}"/>
              </a:ext>
            </a:extLst>
          </p:cNvPr>
          <p:cNvPicPr>
            <a:picLocks noChangeAspect="1"/>
          </p:cNvPicPr>
          <p:nvPr/>
        </p:nvPicPr>
        <p:blipFill>
          <a:blip r:embed="rId6"/>
          <a:stretch>
            <a:fillRect/>
          </a:stretch>
        </p:blipFill>
        <p:spPr>
          <a:xfrm>
            <a:off x="446324" y="753809"/>
            <a:ext cx="1435100" cy="887969"/>
          </a:xfrm>
          <a:prstGeom prst="rect">
            <a:avLst/>
          </a:prstGeom>
        </p:spPr>
      </p:pic>
    </p:spTree>
    <p:extLst>
      <p:ext uri="{BB962C8B-B14F-4D97-AF65-F5344CB8AC3E}">
        <p14:creationId xmlns:p14="http://schemas.microsoft.com/office/powerpoint/2010/main" val="2776540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4685</TotalTime>
  <Words>693</Words>
  <Application>Microsoft Office PowerPoint</Application>
  <PresentationFormat>On-screen Show (4:3)</PresentationFormat>
  <Paragraphs>142</Paragraphs>
  <Slides>9</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Black</vt:lpstr>
      <vt:lpstr>Broadway</vt:lpstr>
      <vt:lpstr>Calibri</vt:lpstr>
      <vt:lpstr>Century Gothic</vt:lpstr>
      <vt:lpstr>Symbol</vt:lpstr>
      <vt:lpstr>Times New Roman</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Mykel</dc:creator>
  <cp:lastModifiedBy>Mykel</cp:lastModifiedBy>
  <cp:revision>33</cp:revision>
  <dcterms:created xsi:type="dcterms:W3CDTF">2017-09-25T20:40:02Z</dcterms:created>
  <dcterms:modified xsi:type="dcterms:W3CDTF">2017-10-30T03:58:05Z</dcterms:modified>
</cp:coreProperties>
</file>